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9" r:id="rId2"/>
    <p:sldId id="337" r:id="rId3"/>
    <p:sldId id="338" r:id="rId4"/>
    <p:sldId id="339" r:id="rId5"/>
    <p:sldId id="307" r:id="rId6"/>
    <p:sldId id="507" r:id="rId7"/>
    <p:sldId id="579" r:id="rId8"/>
    <p:sldId id="531" r:id="rId9"/>
    <p:sldId id="534" r:id="rId10"/>
    <p:sldId id="273" r:id="rId11"/>
    <p:sldId id="286" r:id="rId12"/>
    <p:sldId id="294" r:id="rId13"/>
    <p:sldId id="290" r:id="rId14"/>
    <p:sldId id="293" r:id="rId15"/>
    <p:sldId id="291" r:id="rId16"/>
    <p:sldId id="292" r:id="rId17"/>
    <p:sldId id="589" r:id="rId18"/>
    <p:sldId id="526" r:id="rId19"/>
    <p:sldId id="530" r:id="rId20"/>
    <p:sldId id="562" r:id="rId21"/>
    <p:sldId id="593" r:id="rId22"/>
    <p:sldId id="549" r:id="rId23"/>
    <p:sldId id="548" r:id="rId24"/>
    <p:sldId id="592" r:id="rId25"/>
    <p:sldId id="587" r:id="rId26"/>
    <p:sldId id="588" r:id="rId27"/>
    <p:sldId id="591" r:id="rId28"/>
    <p:sldId id="266" r:id="rId29"/>
  </p:sldIdLst>
  <p:sldSz cx="9144000" cy="6858000" type="screen4x3"/>
  <p:notesSz cx="6669088" cy="9872663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nsolas" panose="020B0609020204030204" pitchFamily="49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Minion" panose="020B0604020202020204"/>
      <p:regular r:id="rId44"/>
      <p:bold r:id="rId45"/>
      <p:italic r:id="rId46"/>
      <p:boldItalic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Webdings" panose="05030102010509060703" pitchFamily="18" charset="2"/>
      <p:regular r:id="rId56"/>
    </p:embeddedFont>
  </p:embeddedFontLst>
  <p:custDataLst>
    <p:tags r:id="rId5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D00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7" autoAdjust="0"/>
    <p:restoredTop sz="94918" autoAdjust="0"/>
  </p:normalViewPr>
  <p:slideViewPr>
    <p:cSldViewPr>
      <p:cViewPr varScale="1">
        <p:scale>
          <a:sx n="99" d="100"/>
          <a:sy n="99" d="100"/>
        </p:scale>
        <p:origin x="15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rnoknobbe:Git:sci.knobb101.Sport:publications:Tuitert:Analyses%20Rens%20Arno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rnoknobbe:Git:sci.knobb101.Sport:publications:Tuitert:Analyses%20Rens%20Arno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rnoknobbe:Git:sci.knobb101.Sport:publications:Tuitert:Analyses%20Rens%20Arno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rnoknobbe:Git:sci.knobb101.Sport:publications:Tuitert:Analyses%20Rens%20Arno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197776748494702E-2"/>
          <c:y val="2.9193728234950998E-2"/>
          <c:w val="0.89268012454325596"/>
          <c:h val="0.89959377626816195"/>
        </c:manualLayout>
      </c:layout>
      <c:areaChart>
        <c:grouping val="standard"/>
        <c:varyColors val="0"/>
        <c:ser>
          <c:idx val="0"/>
          <c:order val="0"/>
          <c:tx>
            <c:v> Gemiddeld</c:v>
          </c:tx>
          <c:spPr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c:spPr>
          <c:cat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'Arno 2'!$AV$78:$AV$87</c:f>
              <c:numCache>
                <c:formatCode>#,#00%</c:formatCode>
                <c:ptCount val="10"/>
                <c:pt idx="0">
                  <c:v>0</c:v>
                </c:pt>
                <c:pt idx="1">
                  <c:v>4.62071226996109E-2</c:v>
                </c:pt>
                <c:pt idx="2">
                  <c:v>0.37978973538851502</c:v>
                </c:pt>
                <c:pt idx="3">
                  <c:v>0.25078336170132898</c:v>
                </c:pt>
                <c:pt idx="4">
                  <c:v>8.7200538161116295E-2</c:v>
                </c:pt>
                <c:pt idx="5">
                  <c:v>7.0941360648562005E-2</c:v>
                </c:pt>
                <c:pt idx="6">
                  <c:v>2.7563267165833901E-2</c:v>
                </c:pt>
                <c:pt idx="7">
                  <c:v>4.8789351939790997E-2</c:v>
                </c:pt>
                <c:pt idx="8">
                  <c:v>1.57929193052498E-2</c:v>
                </c:pt>
                <c:pt idx="9">
                  <c:v>6.2656763233252099E-3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D-2C4E-9CBC-F169EC648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524920"/>
        <c:axId val="2116053672"/>
      </c:areaChart>
      <c:catAx>
        <c:axId val="2118524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6053672"/>
        <c:crosses val="autoZero"/>
        <c:auto val="1"/>
        <c:lblAlgn val="ctr"/>
        <c:lblOffset val="100"/>
        <c:noMultiLvlLbl val="0"/>
      </c:catAx>
      <c:valAx>
        <c:axId val="2116053672"/>
        <c:scaling>
          <c:orientation val="minMax"/>
          <c:max val="0.6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8524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595221553188197"/>
          <c:y val="3.7855317104969699E-2"/>
          <c:w val="0.22140522875817001"/>
          <c:h val="0.21711697802480601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197776748494702E-2"/>
          <c:y val="2.9193728234950998E-2"/>
          <c:w val="0.89268012454325596"/>
          <c:h val="0.89959377626816195"/>
        </c:manualLayout>
      </c:layout>
      <c:areaChart>
        <c:grouping val="standard"/>
        <c:varyColors val="0"/>
        <c:ser>
          <c:idx val="0"/>
          <c:order val="0"/>
          <c:tx>
            <c:v> Gemiddeld</c:v>
          </c:tx>
          <c:spPr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c:spPr>
          <c:cat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'Arno 2'!$AV$78:$AV$87</c:f>
              <c:numCache>
                <c:formatCode>#,#00%</c:formatCode>
                <c:ptCount val="10"/>
                <c:pt idx="0">
                  <c:v>0</c:v>
                </c:pt>
                <c:pt idx="1">
                  <c:v>4.62071226996109E-2</c:v>
                </c:pt>
                <c:pt idx="2">
                  <c:v>0.37978973538851502</c:v>
                </c:pt>
                <c:pt idx="3">
                  <c:v>0.25078336170132898</c:v>
                </c:pt>
                <c:pt idx="4">
                  <c:v>8.7200538161116295E-2</c:v>
                </c:pt>
                <c:pt idx="5">
                  <c:v>7.0941360648562005E-2</c:v>
                </c:pt>
                <c:pt idx="6">
                  <c:v>2.7563267165833901E-2</c:v>
                </c:pt>
                <c:pt idx="7">
                  <c:v>4.8789351939790997E-2</c:v>
                </c:pt>
                <c:pt idx="8">
                  <c:v>1.57929193052498E-2</c:v>
                </c:pt>
                <c:pt idx="9">
                  <c:v>6.2656763233252099E-3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C-BA46-867D-4EC7C63B2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563576"/>
        <c:axId val="2122490504"/>
      </c:areaChart>
      <c:scatterChart>
        <c:scatterStyle val="lineMarker"/>
        <c:varyColors val="0"/>
        <c:ser>
          <c:idx val="2"/>
          <c:order val="1"/>
          <c:tx>
            <c:v> Laag</c:v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'Arno 2'!$AX$78:$AX$87</c:f>
              <c:numCache>
                <c:formatCode>#,#00%</c:formatCode>
                <c:ptCount val="10"/>
                <c:pt idx="0">
                  <c:v>0</c:v>
                </c:pt>
                <c:pt idx="1">
                  <c:v>2.7697520740017301E-2</c:v>
                </c:pt>
                <c:pt idx="2">
                  <c:v>0.32312546174571299</c:v>
                </c:pt>
                <c:pt idx="3">
                  <c:v>0.31151509667472299</c:v>
                </c:pt>
                <c:pt idx="4">
                  <c:v>0.129189509451683</c:v>
                </c:pt>
                <c:pt idx="5">
                  <c:v>8.3917561162315399E-2</c:v>
                </c:pt>
                <c:pt idx="6">
                  <c:v>2.1637169173164501E-2</c:v>
                </c:pt>
                <c:pt idx="7">
                  <c:v>6.92119869438447E-2</c:v>
                </c:pt>
                <c:pt idx="8">
                  <c:v>2.7415941538326001E-2</c:v>
                </c:pt>
                <c:pt idx="9">
                  <c:v>6.2897525702118899E-3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4C-BA46-867D-4EC7C63B2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563576"/>
        <c:axId val="2122490504"/>
      </c:scatterChart>
      <c:catAx>
        <c:axId val="2117563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22490504"/>
        <c:crosses val="autoZero"/>
        <c:auto val="1"/>
        <c:lblAlgn val="ctr"/>
        <c:lblOffset val="100"/>
        <c:noMultiLvlLbl val="0"/>
      </c:catAx>
      <c:valAx>
        <c:axId val="2122490504"/>
        <c:scaling>
          <c:orientation val="minMax"/>
          <c:max val="0.6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7563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595221553188197"/>
          <c:y val="3.7855317104969699E-2"/>
          <c:w val="0.22140522875817001"/>
          <c:h val="0.21711697802480601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197776748494702E-2"/>
          <c:y val="2.9193728234950998E-2"/>
          <c:w val="0.89268012454325596"/>
          <c:h val="0.89959377626816195"/>
        </c:manualLayout>
      </c:layout>
      <c:areaChart>
        <c:grouping val="standard"/>
        <c:varyColors val="0"/>
        <c:ser>
          <c:idx val="0"/>
          <c:order val="0"/>
          <c:tx>
            <c:v> Gemiddeld</c:v>
          </c:tx>
          <c:spPr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c:spPr>
          <c:cat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'Arno 2'!$AV$78:$AV$87</c:f>
              <c:numCache>
                <c:formatCode>#,#00%</c:formatCode>
                <c:ptCount val="10"/>
                <c:pt idx="0">
                  <c:v>0</c:v>
                </c:pt>
                <c:pt idx="1">
                  <c:v>4.62071226996109E-2</c:v>
                </c:pt>
                <c:pt idx="2">
                  <c:v>0.37978973538851502</c:v>
                </c:pt>
                <c:pt idx="3">
                  <c:v>0.25078336170132898</c:v>
                </c:pt>
                <c:pt idx="4">
                  <c:v>8.7200538161116295E-2</c:v>
                </c:pt>
                <c:pt idx="5">
                  <c:v>7.0941360648562005E-2</c:v>
                </c:pt>
                <c:pt idx="6">
                  <c:v>2.7563267165833901E-2</c:v>
                </c:pt>
                <c:pt idx="7">
                  <c:v>4.8789351939790997E-2</c:v>
                </c:pt>
                <c:pt idx="8">
                  <c:v>1.57929193052498E-2</c:v>
                </c:pt>
                <c:pt idx="9">
                  <c:v>6.2656763233252099E-3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3-CE42-BEF6-8F45E2391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941576"/>
        <c:axId val="2118035160"/>
      </c:areaChart>
      <c:scatterChart>
        <c:scatterStyle val="lineMarker"/>
        <c:varyColors val="0"/>
        <c:ser>
          <c:idx val="1"/>
          <c:order val="1"/>
          <c:tx>
            <c:v> Hoog</c:v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'Arno 2'!$AW$78:$AW$87</c:f>
              <c:numCache>
                <c:formatCode>#,#00%</c:formatCode>
                <c:ptCount val="10"/>
                <c:pt idx="0">
                  <c:v>0</c:v>
                </c:pt>
                <c:pt idx="1">
                  <c:v>7.4229085378706899E-2</c:v>
                </c:pt>
                <c:pt idx="2">
                  <c:v>0.49331264152973903</c:v>
                </c:pt>
                <c:pt idx="3">
                  <c:v>0.20369709316030701</c:v>
                </c:pt>
                <c:pt idx="4">
                  <c:v>7.3210395147721E-2</c:v>
                </c:pt>
                <c:pt idx="5">
                  <c:v>6.5383395226250293E-2</c:v>
                </c:pt>
                <c:pt idx="6">
                  <c:v>3.4335950586027598E-2</c:v>
                </c:pt>
                <c:pt idx="7">
                  <c:v>3.6094802045048301E-2</c:v>
                </c:pt>
                <c:pt idx="8">
                  <c:v>1.2124849939976E-2</c:v>
                </c:pt>
                <c:pt idx="9">
                  <c:v>7.6117869862239399E-3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43-CE42-BEF6-8F45E2391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941576"/>
        <c:axId val="2118035160"/>
      </c:scatterChart>
      <c:catAx>
        <c:axId val="211794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8035160"/>
        <c:crosses val="autoZero"/>
        <c:auto val="1"/>
        <c:lblAlgn val="ctr"/>
        <c:lblOffset val="100"/>
        <c:noMultiLvlLbl val="0"/>
      </c:catAx>
      <c:valAx>
        <c:axId val="2118035160"/>
        <c:scaling>
          <c:orientation val="minMax"/>
          <c:max val="0.6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17941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595221553188197"/>
          <c:y val="3.7855317104969699E-2"/>
          <c:w val="0.22140522875817001"/>
          <c:h val="0.21711697802480601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197776748494702E-2"/>
          <c:y val="2.9193728234950998E-2"/>
          <c:w val="0.89268012454325596"/>
          <c:h val="0.89959377626816195"/>
        </c:manualLayout>
      </c:layout>
      <c:areaChart>
        <c:grouping val="standard"/>
        <c:varyColors val="0"/>
        <c:ser>
          <c:idx val="0"/>
          <c:order val="0"/>
          <c:tx>
            <c:v> Gemiddeld</c:v>
          </c:tx>
          <c:spPr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c:spPr>
          <c:cat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'Arno 2'!$AV$78:$AV$87</c:f>
              <c:numCache>
                <c:formatCode>#,#00%</c:formatCode>
                <c:ptCount val="10"/>
                <c:pt idx="0">
                  <c:v>0</c:v>
                </c:pt>
                <c:pt idx="1">
                  <c:v>4.62071226996109E-2</c:v>
                </c:pt>
                <c:pt idx="2">
                  <c:v>0.37978973538851502</c:v>
                </c:pt>
                <c:pt idx="3">
                  <c:v>0.25078336170132898</c:v>
                </c:pt>
                <c:pt idx="4">
                  <c:v>8.7200538161116295E-2</c:v>
                </c:pt>
                <c:pt idx="5">
                  <c:v>7.0941360648562005E-2</c:v>
                </c:pt>
                <c:pt idx="6">
                  <c:v>2.7563267165833901E-2</c:v>
                </c:pt>
                <c:pt idx="7">
                  <c:v>4.8789351939790997E-2</c:v>
                </c:pt>
                <c:pt idx="8">
                  <c:v>1.57929193052498E-2</c:v>
                </c:pt>
                <c:pt idx="9">
                  <c:v>6.2656763233252099E-3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E-7348-B22E-5161D18E0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682536"/>
        <c:axId val="2122443720"/>
      </c:areaChart>
      <c:scatterChart>
        <c:scatterStyle val="lineMarker"/>
        <c:varyColors val="0"/>
        <c:ser>
          <c:idx val="1"/>
          <c:order val="1"/>
          <c:tx>
            <c:v> Hoog</c:v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'Arno 2'!$AW$78:$AW$87</c:f>
              <c:numCache>
                <c:formatCode>#,#00%</c:formatCode>
                <c:ptCount val="10"/>
                <c:pt idx="0">
                  <c:v>0</c:v>
                </c:pt>
                <c:pt idx="1">
                  <c:v>7.4229085378706899E-2</c:v>
                </c:pt>
                <c:pt idx="2">
                  <c:v>0.49331264152973903</c:v>
                </c:pt>
                <c:pt idx="3">
                  <c:v>0.20369709316030701</c:v>
                </c:pt>
                <c:pt idx="4">
                  <c:v>7.3210395147721E-2</c:v>
                </c:pt>
                <c:pt idx="5">
                  <c:v>6.5383395226250293E-2</c:v>
                </c:pt>
                <c:pt idx="6">
                  <c:v>3.4335950586027598E-2</c:v>
                </c:pt>
                <c:pt idx="7">
                  <c:v>3.6094802045048301E-2</c:v>
                </c:pt>
                <c:pt idx="8">
                  <c:v>1.2124849939976E-2</c:v>
                </c:pt>
                <c:pt idx="9">
                  <c:v>7.6117869862239399E-3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AE-7348-B22E-5161D18E0AAA}"/>
            </c:ext>
          </c:extLst>
        </c:ser>
        <c:ser>
          <c:idx val="3"/>
          <c:order val="2"/>
          <c:tx>
            <c:v> Hoogste</c:v>
          </c:tx>
          <c:spPr>
            <a:ln w="1587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'Arno 2'!$B$78:$B$87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'Arno 2'!$AD$78:$AD$87</c:f>
              <c:numCache>
                <c:formatCode>#,#00%</c:formatCode>
                <c:ptCount val="10"/>
                <c:pt idx="0">
                  <c:v>0</c:v>
                </c:pt>
                <c:pt idx="1">
                  <c:v>0.130353817504655</c:v>
                </c:pt>
                <c:pt idx="2">
                  <c:v>0.52513966480446905</c:v>
                </c:pt>
                <c:pt idx="3">
                  <c:v>0.11731843575419</c:v>
                </c:pt>
                <c:pt idx="4">
                  <c:v>0.10428305400372399</c:v>
                </c:pt>
                <c:pt idx="5">
                  <c:v>5.77281191806331E-2</c:v>
                </c:pt>
                <c:pt idx="6">
                  <c:v>2.4208566108007399E-2</c:v>
                </c:pt>
                <c:pt idx="7">
                  <c:v>4.0968342644320303E-2</c:v>
                </c:pt>
                <c:pt idx="8">
                  <c:v>0</c:v>
                </c:pt>
                <c:pt idx="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0AE-7348-B22E-5161D18E0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682536"/>
        <c:axId val="2122443720"/>
      </c:scatterChart>
      <c:catAx>
        <c:axId val="2122682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22443720"/>
        <c:crosses val="autoZero"/>
        <c:auto val="1"/>
        <c:lblAlgn val="ctr"/>
        <c:lblOffset val="100"/>
        <c:noMultiLvlLbl val="0"/>
      </c:catAx>
      <c:valAx>
        <c:axId val="2122443720"/>
        <c:scaling>
          <c:orientation val="minMax"/>
          <c:max val="0.6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22682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595221553188197"/>
          <c:y val="3.7855317104969699E-2"/>
          <c:w val="0.22140522875817001"/>
          <c:h val="0.21711697802480601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9C250-8AD0-40B9-8B9C-C05945CEE0BB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21B6C-4308-4855-B4AB-C9F94332A863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941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29-6-2023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nl-NL" dirty="0"/>
              <a:t>v</a:t>
            </a:r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66775" y="739775"/>
            <a:ext cx="4935538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9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6D266D-6423-4FAB-BB04-A064A565CFF5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90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9143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59243" y="1052736"/>
            <a:ext cx="7389221" cy="1656184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359243" y="3934610"/>
            <a:ext cx="4042079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97060" y="3934685"/>
            <a:ext cx="3243080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Date</a:t>
            </a:r>
          </a:p>
        </p:txBody>
      </p:sp>
      <p:pic>
        <p:nvPicPr>
          <p:cNvPr id="12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423" y="5392145"/>
            <a:ext cx="1511281" cy="67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935" y="6543376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graph</a:t>
            </a:r>
          </a:p>
        </p:txBody>
      </p:sp>
      <p:pic>
        <p:nvPicPr>
          <p:cNvPr id="14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 video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9144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052736"/>
            <a:ext cx="7390800" cy="1656184"/>
          </a:xfrm>
        </p:spPr>
        <p:txBody>
          <a:bodyPr/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closure</a:t>
            </a:r>
          </a:p>
        </p:txBody>
      </p: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313" y="6543376"/>
            <a:ext cx="3588750" cy="270000"/>
          </a:xfrm>
          <a:prstGeom prst="rect">
            <a:avLst/>
          </a:prstGeom>
        </p:spPr>
      </p:pic>
      <p:pic>
        <p:nvPicPr>
          <p:cNvPr id="10" name="Picture 7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423" y="5013474"/>
            <a:ext cx="2358752" cy="1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07918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9345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" y="2086830"/>
            <a:ext cx="8229600" cy="4039333"/>
          </a:xfrm>
        </p:spPr>
        <p:txBody>
          <a:bodyPr>
            <a:normAutofit/>
          </a:bodyPr>
          <a:lstStyle>
            <a:lvl1pPr marL="342000" marR="0" indent="-342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cap="none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255000" y="6124575"/>
            <a:ext cx="6270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24E32-CE41-4D76-9F5A-03CD8BDEA158}" type="slidenum">
              <a:rPr lang="nl-NL"/>
              <a:pPr>
                <a:defRPr/>
              </a:pPr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6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030981" cy="4795836"/>
          </a:xfrm>
          <a:noFill/>
        </p:spPr>
        <p:txBody>
          <a:bodyPr vert="horz" wrap="none" lIns="0" tIns="0" rIns="0" bIns="0"/>
          <a:lstStyle>
            <a:lvl1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318" indent="-27131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2000">
                <a:solidFill>
                  <a:schemeClr val="bg2"/>
                </a:solidFill>
              </a:defRPr>
            </a:lvl6pPr>
            <a:lvl7pPr marL="406977" indent="-135659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 sz="1400">
                <a:solidFill>
                  <a:schemeClr val="bg2"/>
                </a:solidFill>
              </a:defRPr>
            </a:lvl8pPr>
            <a:lvl9pPr>
              <a:defRPr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/>
              <a:t>Numbering</a:t>
            </a:r>
          </a:p>
          <a:p>
            <a:pPr lvl="1"/>
            <a:r>
              <a:rPr lang="en-US" noProof="0" dirty="0"/>
              <a:t>Bullet</a:t>
            </a:r>
          </a:p>
          <a:p>
            <a:pPr lvl="2"/>
            <a:r>
              <a:rPr lang="en-US" noProof="0" dirty="0"/>
              <a:t>Plain </a:t>
            </a:r>
            <a:r>
              <a:rPr lang="en-US" noProof="0" dirty="0" err="1"/>
              <a:t>tekst</a:t>
            </a:r>
            <a:r>
              <a:rPr lang="en-US" noProof="0" dirty="0"/>
              <a:t>	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yellow</a:t>
            </a:r>
          </a:p>
          <a:p>
            <a:pPr lvl="5"/>
            <a:r>
              <a:rPr lang="en-US" noProof="0" dirty="0"/>
              <a:t>Numbering</a:t>
            </a:r>
          </a:p>
          <a:p>
            <a:pPr lvl="6"/>
            <a:r>
              <a:rPr lang="en-US" noProof="0" dirty="0"/>
              <a:t>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6" y="1252539"/>
            <a:ext cx="3152019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 b="0"/>
            </a:lvl1pPr>
            <a:lvl2pPr>
              <a:defRPr b="0"/>
            </a:lvl2pPr>
            <a:lvl3pPr>
              <a:defRPr/>
            </a:lvl3pPr>
            <a:lvl4pPr>
              <a:defRPr b="1"/>
            </a:lvl4pPr>
            <a:lvl5pPr>
              <a:defRPr b="1"/>
            </a:lvl5pPr>
            <a:lvl8pPr>
              <a:defRPr sz="1600"/>
            </a:lvl8pPr>
            <a:lvl9pPr>
              <a:defRPr/>
            </a:lvl9pPr>
          </a:lstStyle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5" y="1252836"/>
            <a:ext cx="584065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396986" y="1252539"/>
            <a:ext cx="234235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2" y="1252539"/>
            <a:ext cx="409117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25480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3104334" y="1252539"/>
            <a:ext cx="563500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5" y="1252539"/>
            <a:ext cx="8334560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4091501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  <a:p>
            <a:pPr lvl="0"/>
            <a:endParaRPr lang="en-US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59312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8161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2195" y="1252539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648161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6762195" y="3751624"/>
            <a:ext cx="1969913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21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4" y="1252836"/>
            <a:ext cx="4091500" cy="4795836"/>
          </a:xfrm>
        </p:spPr>
        <p:txBody>
          <a:bodyPr vert="horz"/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9144002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434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4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647835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6760490" y="1252538"/>
            <a:ext cx="1969200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49" baseline="0"/>
            </a:lvl1pPr>
          </a:lstStyle>
          <a:p>
            <a:r>
              <a:rPr lang="en-US" noProof="0" dirty="0"/>
              <a:t>Click here to insert</a:t>
            </a:r>
            <a:br>
              <a:rPr lang="en-US" noProof="0" dirty="0"/>
            </a:br>
            <a:r>
              <a:rPr lang="en-US" noProof="0" dirty="0"/>
              <a:t>an image</a:t>
            </a:r>
          </a:p>
        </p:txBody>
      </p:sp>
      <p:pic>
        <p:nvPicPr>
          <p:cNvPr id="18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63" y="654560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5" y="404664"/>
            <a:ext cx="8334670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5" y="1252836"/>
            <a:ext cx="8334670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Bullet</a:t>
            </a:r>
          </a:p>
          <a:p>
            <a:pPr lvl="1"/>
            <a:r>
              <a:rPr lang="en-US" noProof="0" dirty="0"/>
              <a:t>Sub-bullet</a:t>
            </a:r>
          </a:p>
          <a:p>
            <a:pPr lvl="2"/>
            <a:r>
              <a:rPr lang="en-US" noProof="0" dirty="0"/>
              <a:t>Plain text</a:t>
            </a:r>
          </a:p>
          <a:p>
            <a:pPr lvl="3"/>
            <a:r>
              <a:rPr lang="en-US" noProof="0" dirty="0"/>
              <a:t>Header dark blue</a:t>
            </a:r>
          </a:p>
          <a:p>
            <a:pPr lvl="4"/>
            <a:r>
              <a:rPr lang="en-US" noProof="0" dirty="0"/>
              <a:t>Header light blue</a:t>
            </a:r>
          </a:p>
          <a:p>
            <a:pPr lvl="5"/>
            <a:r>
              <a:rPr lang="en-US" noProof="0" dirty="0"/>
              <a:t>Bullet</a:t>
            </a:r>
          </a:p>
          <a:p>
            <a:pPr lvl="6"/>
            <a:r>
              <a:rPr lang="en-US" noProof="0" dirty="0"/>
              <a:t>Sub-bullet</a:t>
            </a:r>
          </a:p>
          <a:p>
            <a:pPr lvl="7"/>
            <a:r>
              <a:rPr lang="en-US" sz="1349" noProof="0" dirty="0"/>
              <a:t>Plain text</a:t>
            </a:r>
          </a:p>
          <a:p>
            <a:pPr lvl="8"/>
            <a:r>
              <a:rPr lang="en-US" noProof="0" dirty="0"/>
              <a:t>Header dark blue</a:t>
            </a:r>
          </a:p>
        </p:txBody>
      </p:sp>
      <p:sp>
        <p:nvSpPr>
          <p:cNvPr id="20" name="Rechthoek 19"/>
          <p:cNvSpPr/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68544" tIns="34272" rIns="68544" bIns="3427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434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14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4" y="6453336"/>
            <a:ext cx="38134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2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grpSp>
        <p:nvGrpSpPr>
          <p:cNvPr id="15" name="Grid" hidden="1"/>
          <p:cNvGrpSpPr/>
          <p:nvPr/>
        </p:nvGrpSpPr>
        <p:grpSpPr>
          <a:xfrm>
            <a:off x="0" y="0"/>
            <a:ext cx="9144000" cy="6858004"/>
            <a:chOff x="-2" y="-1"/>
            <a:chExt cx="9144000" cy="6858004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 rot="5400000">
              <a:off x="5512664" y="3226670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8481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048672"/>
              <a:ext cx="9143998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  <p:sldLayoutId id="2147483671" r:id="rId13"/>
    <p:sldLayoutId id="2147483672" r:id="rId14"/>
    <p:sldLayoutId id="2147483673" r:id="rId15"/>
  </p:sldLayoutIdLst>
  <p:hf hdr="0" ftr="0"/>
  <p:txStyles>
    <p:titleStyle>
      <a:lvl1pPr algn="l" defTabSz="685434" rtl="0" eaLnBrk="1" latinLnBrk="0" hangingPunct="1">
        <a:spcBef>
          <a:spcPct val="0"/>
        </a:spcBef>
        <a:buNone/>
        <a:defRPr sz="36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1pPr>
      <a:lvl2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5659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6pPr>
      <a:lvl7pPr marL="271318" indent="-135659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685434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6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656184"/>
          </a:xfrm>
        </p:spPr>
        <p:txBody>
          <a:bodyPr/>
          <a:lstStyle/>
          <a:p>
            <a:pPr algn="ctr"/>
            <a:r>
              <a:rPr lang="en-US" sz="3600" dirty="0"/>
              <a:t>Sports Data Science</a:t>
            </a:r>
            <a:endParaRPr lang="en-US" sz="3600" dirty="0">
              <a:solidFill>
                <a:srgbClr val="FCBD00"/>
              </a:solidFill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889961" y="3933056"/>
            <a:ext cx="4042079" cy="393700"/>
          </a:xfrm>
        </p:spPr>
        <p:txBody>
          <a:bodyPr>
            <a:normAutofit fontScale="92500"/>
          </a:bodyPr>
          <a:lstStyle/>
          <a:p>
            <a:r>
              <a:rPr lang="en-US" dirty="0"/>
              <a:t>dr. Arno Knobbe, Universiteit Leiden</a:t>
            </a:r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B4E783-719F-E846-B6B2-976F07F6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Personalised Advice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1F2E9-5040-AB40-B5BC-1114A83BD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65" y="1052736"/>
            <a:ext cx="8334670" cy="47958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dirty="0"/>
              <a:t>Elite sports require perfection</a:t>
            </a:r>
          </a:p>
          <a:p>
            <a:pPr>
              <a:defRPr/>
            </a:pPr>
            <a:r>
              <a:rPr lang="en-GB" sz="2400" dirty="0"/>
              <a:t>Training schedules adapted to personal needs</a:t>
            </a:r>
          </a:p>
          <a:p>
            <a:pPr>
              <a:defRPr/>
            </a:pPr>
            <a:r>
              <a:rPr lang="en-GB" sz="2400" dirty="0"/>
              <a:t>difference between disciplines (sprint, endurance, …) not sufficient</a:t>
            </a:r>
          </a:p>
          <a:p>
            <a:pPr>
              <a:defRPr/>
            </a:pPr>
            <a:r>
              <a:rPr lang="en-GB" sz="2400" dirty="0"/>
              <a:t>Subtle personal differences in physiology</a:t>
            </a:r>
          </a:p>
          <a:p>
            <a:pPr lvl="1">
              <a:defRPr/>
            </a:pPr>
            <a:r>
              <a:rPr lang="en-GB" sz="2000" dirty="0"/>
              <a:t>personal differences in training parameters</a:t>
            </a:r>
          </a:p>
          <a:p>
            <a:pPr>
              <a:defRPr/>
            </a:pPr>
            <a:r>
              <a:rPr lang="en-GB" sz="2400" dirty="0"/>
              <a:t>Data-driven approach to optimise training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49A637-90CE-B04A-8F28-E2E5541E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894230"/>
            <a:ext cx="1971694" cy="2982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7B5CF-9266-C74C-92D5-D1F0B6F94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3869860"/>
            <a:ext cx="2304256" cy="2988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8F2081-FCE7-4243-BA4C-96FBE844B6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203" y="4024552"/>
            <a:ext cx="2005149" cy="28334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BAC172-E8F6-2E43-9D20-F89C8F131582}"/>
              </a:ext>
            </a:extLst>
          </p:cNvPr>
          <p:cNvCxnSpPr>
            <a:cxnSpLocks/>
          </p:cNvCxnSpPr>
          <p:nvPr/>
        </p:nvCxnSpPr>
        <p:spPr bwMode="auto">
          <a:xfrm flipV="1">
            <a:off x="4948443" y="5589240"/>
            <a:ext cx="703677" cy="121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45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F340C9-4711-9E42-9971-47514668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Fine Tuning</a:t>
            </a:r>
          </a:p>
        </p:txBody>
      </p:sp>
      <p:pic>
        <p:nvPicPr>
          <p:cNvPr id="27650" name="Picture 6">
            <a:extLst>
              <a:ext uri="{FF2B5EF4-FFF2-40B4-BE49-F238E27FC236}">
                <a16:creationId xmlns:a16="http://schemas.microsoft.com/office/drawing/2014/main" id="{23EA92A2-3858-BC43-9020-93C7B0AA6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48910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DA548C-60DE-FE44-851A-481C1C108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496300" cy="2303462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&gt; 200 variables (mostly derived)</a:t>
            </a:r>
          </a:p>
          <a:p>
            <a:pPr>
              <a:defRPr/>
            </a:pPr>
            <a:r>
              <a:rPr lang="en-GB" sz="2000" dirty="0"/>
              <a:t>which knobs are not at their optimal setting?</a:t>
            </a:r>
          </a:p>
          <a:p>
            <a:pPr>
              <a:defRPr/>
            </a:pPr>
            <a:r>
              <a:rPr lang="en-GB" sz="2000" dirty="0"/>
              <a:t>1 to 2% gain</a:t>
            </a:r>
          </a:p>
          <a:p>
            <a:pPr>
              <a:buFont typeface="Webdings" charset="0"/>
              <a:buChar char="g"/>
              <a:defRPr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AA0F0-B0BC-CE4F-B433-DFFC1B886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757744"/>
            <a:ext cx="4932040" cy="369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2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4276-0FA8-D64B-B02F-085D9BB4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Mark Tuitert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66FD3C-67E3-B44E-A8A9-15F9D98C8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2924175"/>
            <a:ext cx="3470275" cy="2089150"/>
          </a:xfrm>
        </p:spPr>
      </p:pic>
      <p:pic>
        <p:nvPicPr>
          <p:cNvPr id="5" name="Picture 4" descr="Screen Shot 2018-09-14 at 22.24.48.png">
            <a:extLst>
              <a:ext uri="{FF2B5EF4-FFF2-40B4-BE49-F238E27FC236}">
                <a16:creationId xmlns:a16="http://schemas.microsoft.com/office/drawing/2014/main" id="{6BF3D3D9-E6D9-4645-85EB-A64254E456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388" y="2924175"/>
            <a:ext cx="42132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6CBF77-51AB-AB42-94B3-E26077448026}"/>
              </a:ext>
            </a:extLst>
          </p:cNvPr>
          <p:cNvSpPr txBox="1">
            <a:spLocks/>
          </p:cNvSpPr>
          <p:nvPr/>
        </p:nvSpPr>
        <p:spPr bwMode="auto">
          <a:xfrm>
            <a:off x="468313" y="908050"/>
            <a:ext cx="84963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Webdings" charset="0"/>
              <a:buChar char="g"/>
              <a:defRPr sz="2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Pct val="60000"/>
              <a:buFont typeface="Webdings" charset="0"/>
              <a:buChar char="g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Former skater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Olympic gold on 1500 m in 2010 (Vancouver)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Sports commentator at NOS and personal coach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21509" name="Picture 9">
            <a:extLst>
              <a:ext uri="{FF2B5EF4-FFF2-40B4-BE49-F238E27FC236}">
                <a16:creationId xmlns:a16="http://schemas.microsoft.com/office/drawing/2014/main" id="{B3616FCE-153F-6E4C-89F5-B58300804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392E2-D58A-BAD7-12C7-9789104D1E2B}"/>
              </a:ext>
            </a:extLst>
          </p:cNvPr>
          <p:cNvSpPr txBox="1"/>
          <p:nvPr/>
        </p:nvSpPr>
        <p:spPr>
          <a:xfrm>
            <a:off x="611560" y="5642664"/>
            <a:ext cx="796007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distribution in 1500-m speed skating: </a:t>
            </a: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case study of an Olympic gold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medalist</a:t>
            </a:r>
            <a:endParaRPr lang="en-GB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International journal of sports physiology and performance 16 (1), 2020 </a:t>
            </a:r>
            <a:endParaRPr lang="en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2331A-9FF4-4F4B-A114-FB0C718D838A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Mark Tuitert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573743-7661-1241-B5E8-4F19A48E337B}"/>
              </a:ext>
            </a:extLst>
          </p:cNvPr>
          <p:cNvGraphicFramePr>
            <a:graphicFrameLocks/>
          </p:cNvGraphicFramePr>
          <p:nvPr/>
        </p:nvGraphicFramePr>
        <p:xfrm>
          <a:off x="1115616" y="1556792"/>
          <a:ext cx="73425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TextBox 2">
            <a:extLst>
              <a:ext uri="{FF2B5EF4-FFF2-40B4-BE49-F238E27FC236}">
                <a16:creationId xmlns:a16="http://schemas.microsoft.com/office/drawing/2014/main" id="{088630EA-9BEC-7849-99FE-0D429585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5899150"/>
            <a:ext cx="1068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NL" sz="1600">
                <a:latin typeface="Verdana" panose="020B0604030504040204" pitchFamily="34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80187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D409-57FD-5840-8806-8F66939C29DC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Mark Tuitert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98EBB9-F70F-8148-9646-A7695F7F8F2E}"/>
              </a:ext>
            </a:extLst>
          </p:cNvPr>
          <p:cNvGraphicFramePr>
            <a:graphicFrameLocks/>
          </p:cNvGraphicFramePr>
          <p:nvPr/>
        </p:nvGraphicFramePr>
        <p:xfrm>
          <a:off x="1115616" y="1556792"/>
          <a:ext cx="73425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TextBox 2">
            <a:extLst>
              <a:ext uri="{FF2B5EF4-FFF2-40B4-BE49-F238E27FC236}">
                <a16:creationId xmlns:a16="http://schemas.microsoft.com/office/drawing/2014/main" id="{945CF0B6-F2B4-3C4F-86F4-E0CBFAE0A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981075"/>
            <a:ext cx="3986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NL" sz="1800">
                <a:latin typeface="Verdana" panose="020B0604030504040204" pitchFamily="34" charset="0"/>
              </a:rPr>
              <a:t>Wingate test: where do I stand?</a:t>
            </a:r>
          </a:p>
          <a:p>
            <a:r>
              <a:rPr lang="en-US" altLang="en-NL" sz="1800">
                <a:latin typeface="Verdana" panose="020B0604030504040204" pitchFamily="34" charset="0"/>
              </a:rPr>
              <a:t>Good indicator for 1500 m result</a:t>
            </a:r>
          </a:p>
        </p:txBody>
      </p:sp>
    </p:spTree>
    <p:extLst>
      <p:ext uri="{BB962C8B-B14F-4D97-AF65-F5344CB8AC3E}">
        <p14:creationId xmlns:p14="http://schemas.microsoft.com/office/powerpoint/2010/main" val="417824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DF715-DAFC-EB40-8263-2713647804B8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Mark Tuitert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2DC0B9-6287-604E-85DB-486A68B26D29}"/>
              </a:ext>
            </a:extLst>
          </p:cNvPr>
          <p:cNvGraphicFramePr>
            <a:graphicFrameLocks/>
          </p:cNvGraphicFramePr>
          <p:nvPr/>
        </p:nvGraphicFramePr>
        <p:xfrm>
          <a:off x="1115616" y="1556792"/>
          <a:ext cx="73425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865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EC37-4703-6F4D-A4BB-F37D4600CC05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Mark Tuitert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F025FF-8089-4846-9BCC-9DE7311185FB}"/>
              </a:ext>
            </a:extLst>
          </p:cNvPr>
          <p:cNvGraphicFramePr>
            <a:graphicFrameLocks/>
          </p:cNvGraphicFramePr>
          <p:nvPr/>
        </p:nvGraphicFramePr>
        <p:xfrm>
          <a:off x="1115616" y="1556792"/>
          <a:ext cx="734258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512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Single Training Session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According to the Fitness-Fatigue model</a:t>
            </a:r>
          </a:p>
          <a:p>
            <a:pPr lvl="1"/>
            <a:r>
              <a:rPr lang="en-GB" sz="2000" dirty="0"/>
              <a:t>initial fatigue</a:t>
            </a:r>
          </a:p>
          <a:p>
            <a:pPr lvl="1"/>
            <a:r>
              <a:rPr lang="en-GB" sz="2000" dirty="0"/>
              <a:t>after minor delay, </a:t>
            </a:r>
            <a:r>
              <a:rPr lang="en-GB" sz="2000" dirty="0" err="1"/>
              <a:t>supercompensation</a:t>
            </a:r>
            <a:endParaRPr lang="en-GB" sz="2000" dirty="0"/>
          </a:p>
          <a:p>
            <a:pPr lvl="1"/>
            <a:r>
              <a:rPr lang="en-GB" sz="2000" dirty="0"/>
              <a:t>gradual decay to rest fitness</a:t>
            </a:r>
          </a:p>
        </p:txBody>
      </p:sp>
      <p:pic>
        <p:nvPicPr>
          <p:cNvPr id="8" name="Picture 7" descr="kern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212976"/>
            <a:ext cx="4563451" cy="35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 Training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6721849" y="1124744"/>
            <a:ext cx="2285928" cy="2559763"/>
            <a:chOff x="6721849" y="1340768"/>
            <a:chExt cx="2285928" cy="2559763"/>
          </a:xfrm>
        </p:grpSpPr>
        <p:sp>
          <p:nvSpPr>
            <p:cNvPr id="12" name="Up Arrow 11"/>
            <p:cNvSpPr/>
            <p:nvPr/>
          </p:nvSpPr>
          <p:spPr>
            <a:xfrm>
              <a:off x="7524328" y="2276872"/>
              <a:ext cx="504056" cy="1623659"/>
            </a:xfrm>
            <a:prstGeom prst="upArrow">
              <a:avLst/>
            </a:prstGeom>
            <a:gradFill flip="none" rotWithShape="1">
              <a:gsLst>
                <a:gs pos="32000">
                  <a:srgbClr val="C0504D"/>
                </a:gs>
                <a:gs pos="100000">
                  <a:srgbClr val="FFFFFF"/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distribution VO2max.pdf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1" t="4039" r="9722" b="12405"/>
            <a:stretch/>
          </p:blipFill>
          <p:spPr>
            <a:xfrm rot="16200000" flipV="1">
              <a:off x="7374803" y="2228074"/>
              <a:ext cx="2484595" cy="781353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stCxn id="12" idx="0"/>
            </p:cNvCxnSpPr>
            <p:nvPr/>
          </p:nvCxnSpPr>
          <p:spPr>
            <a:xfrm>
              <a:off x="7776356" y="2276872"/>
              <a:ext cx="756084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226424" y="1340768"/>
              <a:ext cx="0" cy="2484595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721849" y="1558533"/>
              <a:ext cx="101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/>
                <a:t>test</a:t>
              </a:r>
            </a:p>
            <a:p>
              <a:r>
                <a:rPr lang="en-US" sz="1800" dirty="0"/>
                <a:t>moment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425793" y="3068960"/>
            <a:ext cx="130682" cy="6155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592667" y="3711222"/>
            <a:ext cx="7507725" cy="86078"/>
            <a:chOff x="592667" y="3711222"/>
            <a:chExt cx="7507725" cy="14982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92667" y="3711222"/>
              <a:ext cx="75077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776356" y="372019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99592" y="372019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26696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502882" y="372019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99349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97471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46532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93715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1837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757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484102" y="372019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21062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24818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01227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2166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720017" y="372019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70123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95593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19184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7306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2776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5428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40898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68245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6367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446542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73879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229407" y="3717032"/>
              <a:ext cx="0" cy="140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6673566" y="3212976"/>
            <a:ext cx="130682" cy="4715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56176" y="3501008"/>
            <a:ext cx="216024" cy="1834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973233" y="2132856"/>
            <a:ext cx="67734" cy="155165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48064" y="2996952"/>
            <a:ext cx="130682" cy="6875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414930" y="3068960"/>
            <a:ext cx="130682" cy="6155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86300" y="2276872"/>
            <a:ext cx="50800" cy="140763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406818" y="3212976"/>
            <a:ext cx="130682" cy="4715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186767" y="2924944"/>
            <a:ext cx="76200" cy="759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691467" y="1844824"/>
            <a:ext cx="45719" cy="18396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905513" y="3140968"/>
            <a:ext cx="130682" cy="543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131840" y="2924944"/>
            <a:ext cx="130682" cy="759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875557" y="3140968"/>
            <a:ext cx="130682" cy="5435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404533" y="2204864"/>
            <a:ext cx="67734" cy="14796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105313" y="3212976"/>
            <a:ext cx="130682" cy="4715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901614" y="2060848"/>
            <a:ext cx="45719" cy="16236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515533" y="3429000"/>
            <a:ext cx="300567" cy="2555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94450" y="2780928"/>
            <a:ext cx="130682" cy="9035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38167" y="3140968"/>
            <a:ext cx="130682" cy="543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162800" y="3501008"/>
            <a:ext cx="215899" cy="1834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084168" y="2276872"/>
            <a:ext cx="1656184" cy="1296144"/>
          </a:xfrm>
          <a:custGeom>
            <a:avLst/>
            <a:gdLst>
              <a:gd name="connsiteX0" fmla="*/ 0 w 893233"/>
              <a:gd name="connsiteY0" fmla="*/ 0 h 702734"/>
              <a:gd name="connsiteX1" fmla="*/ 309033 w 893233"/>
              <a:gd name="connsiteY1" fmla="*/ 431800 h 702734"/>
              <a:gd name="connsiteX2" fmla="*/ 893233 w 893233"/>
              <a:gd name="connsiteY2" fmla="*/ 702734 h 702734"/>
              <a:gd name="connsiteX3" fmla="*/ 893233 w 893233"/>
              <a:gd name="connsiteY3" fmla="*/ 702734 h 70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233" h="702734">
                <a:moveTo>
                  <a:pt x="0" y="0"/>
                </a:moveTo>
                <a:cubicBezTo>
                  <a:pt x="80080" y="157339"/>
                  <a:pt x="160161" y="314678"/>
                  <a:pt x="309033" y="431800"/>
                </a:cubicBezTo>
                <a:cubicBezTo>
                  <a:pt x="457905" y="548922"/>
                  <a:pt x="893233" y="702734"/>
                  <a:pt x="893233" y="702734"/>
                </a:cubicBezTo>
                <a:lnTo>
                  <a:pt x="893233" y="702734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400" dirty="0"/>
              <a:t>tapering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1403648" y="5013176"/>
            <a:ext cx="5688632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03648" y="3933056"/>
            <a:ext cx="7281893" cy="864096"/>
            <a:chOff x="1403648" y="3933056"/>
            <a:chExt cx="7281893" cy="864096"/>
          </a:xfrm>
        </p:grpSpPr>
        <p:grpSp>
          <p:nvGrpSpPr>
            <p:cNvPr id="96" name="Group 95"/>
            <p:cNvGrpSpPr/>
            <p:nvPr/>
          </p:nvGrpSpPr>
          <p:grpSpPr>
            <a:xfrm>
              <a:off x="1403648" y="3933056"/>
              <a:ext cx="6408712" cy="864096"/>
              <a:chOff x="1403648" y="3933056"/>
              <a:chExt cx="6408712" cy="864096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 flipH="1">
                <a:off x="6948264" y="3933056"/>
                <a:ext cx="864096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H="1">
                <a:off x="6516216" y="4149080"/>
                <a:ext cx="1296144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>
                <a:off x="5724128" y="4365104"/>
                <a:ext cx="2088232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H="1">
                <a:off x="3779912" y="4581128"/>
                <a:ext cx="4032448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>
                <a:off x="1403648" y="4797152"/>
                <a:ext cx="6408712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7812360" y="4293096"/>
              <a:ext cx="873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windows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403648" y="1988840"/>
            <a:ext cx="489654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2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of Periodization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686800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Within each window:</a:t>
            </a:r>
          </a:p>
          <a:p>
            <a:r>
              <a:rPr lang="en-US" sz="1800" b="1" dirty="0"/>
              <a:t>count</a:t>
            </a:r>
            <a:r>
              <a:rPr lang="en-US" sz="1800" dirty="0"/>
              <a:t>								</a:t>
            </a:r>
            <a:r>
              <a:rPr lang="en-US" sz="1800" i="1" dirty="0"/>
              <a:t>How many exercises</a:t>
            </a:r>
            <a:r>
              <a:rPr lang="en-US" sz="1800" dirty="0"/>
              <a:t>?</a:t>
            </a:r>
          </a:p>
          <a:p>
            <a:r>
              <a:rPr lang="en-US" sz="1800" b="1" dirty="0"/>
              <a:t>sum</a:t>
            </a:r>
            <a:r>
              <a:rPr lang="en-US" sz="1800" dirty="0"/>
              <a:t>			(</a:t>
            </a:r>
            <a:r>
              <a:rPr lang="en-US" sz="1500" dirty="0"/>
              <a:t>duration, load)</a:t>
            </a:r>
            <a:r>
              <a:rPr lang="en-US" sz="1800" dirty="0"/>
              <a:t>				</a:t>
            </a:r>
            <a:r>
              <a:rPr lang="en-US" sz="1800" i="1" dirty="0"/>
              <a:t>How many minutes, …</a:t>
            </a:r>
            <a:r>
              <a:rPr lang="en-US" sz="1800" dirty="0"/>
              <a:t>?</a:t>
            </a:r>
          </a:p>
          <a:p>
            <a:r>
              <a:rPr lang="en-US" sz="1800" b="1" dirty="0"/>
              <a:t>max</a:t>
            </a:r>
            <a:r>
              <a:rPr lang="en-US" sz="1800" dirty="0"/>
              <a:t>			(</a:t>
            </a:r>
            <a:r>
              <a:rPr lang="en-US" sz="1500" dirty="0"/>
              <a:t>duration, intensity, load)</a:t>
            </a:r>
            <a:r>
              <a:rPr lang="en-US" sz="1800" dirty="0"/>
              <a:t>		</a:t>
            </a:r>
            <a:r>
              <a:rPr lang="en-US" sz="1800" i="1" dirty="0"/>
              <a:t>Did you recently …</a:t>
            </a:r>
            <a:r>
              <a:rPr lang="en-US" sz="1800" dirty="0"/>
              <a:t>?</a:t>
            </a:r>
          </a:p>
          <a:p>
            <a:r>
              <a:rPr lang="en-US" sz="1800" b="1" dirty="0" err="1"/>
              <a:t>stddev</a:t>
            </a:r>
            <a:r>
              <a:rPr lang="en-US" sz="1800" dirty="0"/>
              <a:t>		(</a:t>
            </a:r>
            <a:r>
              <a:rPr lang="en-US" sz="1500" dirty="0"/>
              <a:t>duration, intensity, load)</a:t>
            </a:r>
            <a:r>
              <a:rPr lang="en-US" sz="1800" dirty="0"/>
              <a:t>		</a:t>
            </a:r>
            <a:r>
              <a:rPr lang="en-US" sz="1800" i="1" dirty="0"/>
              <a:t>How varying was …</a:t>
            </a:r>
            <a:r>
              <a:rPr lang="en-US" sz="1800" dirty="0"/>
              <a:t>?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/>
              <a:t>Determiners</a:t>
            </a:r>
          </a:p>
          <a:p>
            <a:r>
              <a:rPr lang="en-US" sz="1800" dirty="0"/>
              <a:t>of specific activities</a:t>
            </a:r>
          </a:p>
          <a:p>
            <a:r>
              <a:rPr lang="en-US" sz="1800" dirty="0"/>
              <a:t>just in the morning/afternoon</a:t>
            </a:r>
          </a:p>
          <a:p>
            <a:r>
              <a:rPr lang="en-US" sz="1800" dirty="0"/>
              <a:t>certain intensity ranges (zones)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 		Sum of duration over 14-day period</a:t>
            </a:r>
          </a:p>
          <a:p>
            <a:pPr marL="0" indent="0">
              <a:buNone/>
            </a:pPr>
            <a:r>
              <a:rPr lang="en-US" sz="1800" dirty="0"/>
              <a:t> 		Max of intensity over 2-day period</a:t>
            </a:r>
          </a:p>
          <a:p>
            <a:pPr marL="0" indent="0">
              <a:buNone/>
            </a:pPr>
            <a:r>
              <a:rPr lang="en-US" sz="1800" dirty="0"/>
              <a:t> 		Sum of duration over 21-day period, morning sessions</a:t>
            </a:r>
          </a:p>
          <a:p>
            <a:pPr marL="0" indent="0">
              <a:buNone/>
            </a:pPr>
            <a:r>
              <a:rPr lang="en-US" sz="1800" dirty="0"/>
              <a:t> 		Sum of duration over 21-day period, intensities 6, …, 9</a:t>
            </a:r>
          </a:p>
          <a:p>
            <a:pPr marL="0" indent="0">
              <a:buNone/>
            </a:pPr>
            <a:r>
              <a:rPr lang="en-US" sz="1800" dirty="0"/>
              <a:t> 		Maximum of load over 7-day period, cycling</a:t>
            </a:r>
          </a:p>
          <a:p>
            <a:pPr marL="0" indent="0">
              <a:buNone/>
            </a:pPr>
            <a:r>
              <a:rPr lang="en-US" sz="1800" dirty="0"/>
              <a:t> 		…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1584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71C9B-A255-1941-B3FD-7D53B6BC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my Background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E0863DF4-BFB2-8747-B482-DB61FD9B8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5" y="1252836"/>
            <a:ext cx="8334670" cy="3688332"/>
          </a:xfrm>
        </p:spPr>
        <p:txBody>
          <a:bodyPr>
            <a:normAutofit/>
          </a:bodyPr>
          <a:lstStyle/>
          <a:p>
            <a:r>
              <a:rPr lang="en-US" sz="2400" dirty="0"/>
              <a:t> Computer Scientist turned Data Scientist turned Sports Data Scientist</a:t>
            </a:r>
          </a:p>
          <a:p>
            <a:r>
              <a:rPr lang="en-US" sz="2400" dirty="0"/>
              <a:t> Research group in Sports Data Science</a:t>
            </a:r>
          </a:p>
          <a:p>
            <a:r>
              <a:rPr lang="en-US" sz="2400" dirty="0"/>
              <a:t> Director of Sport Data Center</a:t>
            </a:r>
          </a:p>
          <a:p>
            <a:pPr lvl="1"/>
            <a:r>
              <a:rPr lang="en-US" sz="2000" dirty="0"/>
              <a:t>Dutch consortium of universities with Sports or Data Science interests</a:t>
            </a:r>
          </a:p>
          <a:p>
            <a:pPr lvl="1"/>
            <a:r>
              <a:rPr lang="en-US" sz="2000" dirty="0"/>
              <a:t>National sports data platform Sport Data Valley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000FC-2E8B-D244-9E2B-E16BAFAD76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52" y="5303426"/>
            <a:ext cx="1333452" cy="882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AEE20-A071-CC47-982B-5E89D6FFDF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28" y="5357292"/>
            <a:ext cx="1981200" cy="774700"/>
          </a:xfrm>
          <a:prstGeom prst="rect">
            <a:avLst/>
          </a:prstGeom>
        </p:spPr>
      </p:pic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7A2CF1E6-B9ED-0B49-8D02-3BFDB04355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652" y="5229200"/>
            <a:ext cx="1439836" cy="10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Training/Response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8313" y="1125538"/>
            <a:ext cx="8496300" cy="2087438"/>
          </a:xfrm>
        </p:spPr>
        <p:txBody>
          <a:bodyPr>
            <a:normAutofit/>
          </a:bodyPr>
          <a:lstStyle/>
          <a:p>
            <a:r>
              <a:rPr lang="en-GB" sz="2400" dirty="0"/>
              <a:t>Each variable will have a U-shape</a:t>
            </a:r>
          </a:p>
          <a:p>
            <a:r>
              <a:rPr lang="en-GB" sz="2400" dirty="0"/>
              <a:t>Neither too little, nor too much</a:t>
            </a:r>
          </a:p>
          <a:p>
            <a:r>
              <a:rPr lang="en-GB" sz="2400" dirty="0"/>
              <a:t>In theory non-linear, in practice only a sample</a:t>
            </a:r>
          </a:p>
          <a:p>
            <a:pPr lvl="1"/>
            <a:r>
              <a:rPr lang="en-GB" sz="2000" dirty="0"/>
              <a:t>linear model</a:t>
            </a:r>
          </a:p>
          <a:p>
            <a:pPr lvl="1"/>
            <a:r>
              <a:rPr lang="en-GB" sz="2000" dirty="0"/>
              <a:t>threshold model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83968" y="2924944"/>
            <a:ext cx="4176464" cy="2808312"/>
            <a:chOff x="2627784" y="3645024"/>
            <a:chExt cx="3096344" cy="2088232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627784" y="3645024"/>
              <a:ext cx="0" cy="20882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627784" y="5733256"/>
              <a:ext cx="309634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Freeform 16"/>
          <p:cNvSpPr/>
          <p:nvPr/>
        </p:nvSpPr>
        <p:spPr>
          <a:xfrm>
            <a:off x="4572000" y="3623155"/>
            <a:ext cx="3600400" cy="1534037"/>
          </a:xfrm>
          <a:custGeom>
            <a:avLst/>
            <a:gdLst>
              <a:gd name="connsiteX0" fmla="*/ 0 w 2404533"/>
              <a:gd name="connsiteY0" fmla="*/ 228600 h 622503"/>
              <a:gd name="connsiteX1" fmla="*/ 1540933 w 2404533"/>
              <a:gd name="connsiteY1" fmla="*/ 618066 h 622503"/>
              <a:gd name="connsiteX2" fmla="*/ 2404533 w 2404533"/>
              <a:gd name="connsiteY2" fmla="*/ 0 h 62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4533" h="622503">
                <a:moveTo>
                  <a:pt x="0" y="228600"/>
                </a:moveTo>
                <a:cubicBezTo>
                  <a:pt x="570089" y="442383"/>
                  <a:pt x="1140178" y="656166"/>
                  <a:pt x="1540933" y="618066"/>
                </a:cubicBezTo>
                <a:cubicBezTo>
                  <a:pt x="1941688" y="579966"/>
                  <a:pt x="2404533" y="0"/>
                  <a:pt x="2404533" y="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7609" y="5686649"/>
            <a:ext cx="116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training load</a:t>
            </a:r>
          </a:p>
        </p:txBody>
      </p:sp>
      <p:grpSp>
        <p:nvGrpSpPr>
          <p:cNvPr id="43" name="Group 42"/>
          <p:cNvGrpSpPr/>
          <p:nvPr/>
        </p:nvGrpSpPr>
        <p:grpSpPr>
          <a:xfrm rot="5400000">
            <a:off x="7003507" y="3952292"/>
            <a:ext cx="1260136" cy="933632"/>
            <a:chOff x="2915816" y="4221088"/>
            <a:chExt cx="1260136" cy="933632"/>
          </a:xfrm>
        </p:grpSpPr>
        <p:sp>
          <p:nvSpPr>
            <p:cNvPr id="22" name="Oval 21"/>
            <p:cNvSpPr/>
            <p:nvPr/>
          </p:nvSpPr>
          <p:spPr bwMode="auto">
            <a:xfrm>
              <a:off x="3419872" y="45091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572272" y="46615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724672" y="48139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995936" y="486916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275856" y="458112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139952" y="494116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3923928" y="494116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779912" y="458112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3877072" y="49663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987824" y="422108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067944" y="508518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029472" y="51187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995936" y="472514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2915816" y="436510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940152" y="5157192"/>
            <a:ext cx="873093" cy="955849"/>
            <a:chOff x="4211960" y="5229200"/>
            <a:chExt cx="873093" cy="955849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5004048" y="5229200"/>
              <a:ext cx="0" cy="72008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8" name="TextBox 37"/>
            <p:cNvSpPr txBox="1"/>
            <p:nvPr/>
          </p:nvSpPr>
          <p:spPr>
            <a:xfrm>
              <a:off x="4211960" y="5877272"/>
              <a:ext cx="873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optimum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 rot="16200000">
            <a:off x="3501577" y="4072547"/>
            <a:ext cx="115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relative time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572000" y="5767125"/>
            <a:ext cx="1368152" cy="686211"/>
            <a:chOff x="2843808" y="5839133"/>
            <a:chExt cx="1368152" cy="686211"/>
          </a:xfrm>
        </p:grpSpPr>
        <p:sp>
          <p:nvSpPr>
            <p:cNvPr id="41" name="Left Brace 40"/>
            <p:cNvSpPr/>
            <p:nvPr/>
          </p:nvSpPr>
          <p:spPr bwMode="auto">
            <a:xfrm rot="16200000">
              <a:off x="3419872" y="5263069"/>
              <a:ext cx="216024" cy="1368152"/>
            </a:xfrm>
            <a:prstGeom prst="leftBrace">
              <a:avLst>
                <a:gd name="adj1" fmla="val 51446"/>
                <a:gd name="adj2" fmla="val 50000"/>
              </a:avLst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7192" y="6002124"/>
              <a:ext cx="893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available</a:t>
              </a:r>
            </a:p>
            <a:p>
              <a:pPr algn="ctr"/>
              <a:r>
                <a:rPr lang="en-GB" sz="1400" dirty="0"/>
                <a:t>data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96408" y="4301480"/>
            <a:ext cx="1260136" cy="933632"/>
            <a:chOff x="2915816" y="4221088"/>
            <a:chExt cx="1260136" cy="933632"/>
          </a:xfrm>
        </p:grpSpPr>
        <p:sp>
          <p:nvSpPr>
            <p:cNvPr id="39" name="Oval 38"/>
            <p:cNvSpPr/>
            <p:nvPr/>
          </p:nvSpPr>
          <p:spPr bwMode="auto">
            <a:xfrm>
              <a:off x="3419872" y="45091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3572272" y="46615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3724672" y="48139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3995936" y="486916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275856" y="458112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139952" y="494116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923928" y="494116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3779912" y="458112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3877072" y="49663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2987824" y="422108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067944" y="508518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029472" y="51187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995936" y="472514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915816" y="436510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56176" y="5013176"/>
            <a:ext cx="900096" cy="216024"/>
            <a:chOff x="5148064" y="2564904"/>
            <a:chExt cx="900096" cy="216024"/>
          </a:xfrm>
        </p:grpSpPr>
        <p:sp>
          <p:nvSpPr>
            <p:cNvPr id="60" name="Oval 59"/>
            <p:cNvSpPr/>
            <p:nvPr/>
          </p:nvSpPr>
          <p:spPr bwMode="auto">
            <a:xfrm rot="10800000">
              <a:off x="5868144" y="2744928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 rot="10800000">
              <a:off x="5715744" y="265368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 rot="10800000">
              <a:off x="5563344" y="265368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 rot="10800000">
              <a:off x="5292080" y="265368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 rot="10800000">
              <a:off x="6012160" y="270892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 rot="10800000">
              <a:off x="5148064" y="265368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 rot="10800000">
              <a:off x="5364088" y="2744927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 rot="10800000">
              <a:off x="5508104" y="2636912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 rot="10800000">
              <a:off x="5410944" y="2672919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 rot="10800000">
              <a:off x="5220072" y="2564904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 rot="10800000">
              <a:off x="5258544" y="2636912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 rot="10800000">
              <a:off x="5292080" y="265368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9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Modeling</a:t>
            </a:r>
            <a:r>
              <a:rPr lang="en-GB" dirty="0"/>
              <a:t>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Feature extraction (aggregation)</a:t>
            </a:r>
          </a:p>
          <a:p>
            <a:pPr lvl="1"/>
            <a:r>
              <a:rPr lang="en-GB" sz="2000" dirty="0"/>
              <a:t>from sequence data to classical tabular data</a:t>
            </a:r>
          </a:p>
          <a:p>
            <a:pPr lvl="1"/>
            <a:r>
              <a:rPr lang="en-GB" sz="2000" dirty="0"/>
              <a:t>physiological model-based (FF-model)</a:t>
            </a:r>
          </a:p>
          <a:p>
            <a:pPr lvl="1"/>
            <a:r>
              <a:rPr lang="en-GB" sz="2000" dirty="0"/>
              <a:t>or, brute force</a:t>
            </a:r>
          </a:p>
          <a:p>
            <a:r>
              <a:rPr lang="en-GB" sz="2400" dirty="0"/>
              <a:t>Linear </a:t>
            </a:r>
            <a:r>
              <a:rPr lang="en-GB" sz="2400" dirty="0" err="1"/>
              <a:t>modeling</a:t>
            </a:r>
            <a:r>
              <a:rPr lang="en-GB" sz="2400" dirty="0"/>
              <a:t> (</a:t>
            </a:r>
            <a:r>
              <a:rPr lang="en-GB" sz="2400" dirty="0" err="1"/>
              <a:t>univariate</a:t>
            </a:r>
            <a:r>
              <a:rPr lang="en-GB" sz="2400" dirty="0"/>
              <a:t>)</a:t>
            </a:r>
          </a:p>
          <a:p>
            <a:r>
              <a:rPr lang="en-GB" sz="2400" dirty="0"/>
              <a:t>Subgroup Discovery</a:t>
            </a:r>
          </a:p>
          <a:p>
            <a:pPr lvl="1"/>
            <a:r>
              <a:rPr lang="en-GB" sz="2000" dirty="0"/>
              <a:t>regression setting (</a:t>
            </a:r>
            <a:r>
              <a:rPr lang="en-GB" sz="2000" i="1" dirty="0"/>
              <a:t>R</a:t>
            </a:r>
            <a:r>
              <a:rPr lang="en-GB" sz="2000" baseline="30000" dirty="0"/>
              <a:t>2</a:t>
            </a:r>
            <a:r>
              <a:rPr lang="en-GB" sz="2000" dirty="0"/>
              <a:t> quality measure)</a:t>
            </a:r>
          </a:p>
          <a:p>
            <a:pPr lvl="1"/>
            <a:r>
              <a:rPr lang="en-GB" sz="2000" dirty="0"/>
              <a:t>find combinations of features that influence performance</a:t>
            </a:r>
          </a:p>
          <a:p>
            <a:r>
              <a:rPr lang="en-GB" sz="2400" dirty="0"/>
              <a:t>Lasso regression (multivariate)</a:t>
            </a:r>
          </a:p>
          <a:p>
            <a:pPr lvl="1"/>
            <a:r>
              <a:rPr lang="en-GB" sz="2000" dirty="0"/>
              <a:t>prediction (not so relevant)</a:t>
            </a:r>
          </a:p>
        </p:txBody>
      </p:sp>
      <p:pic>
        <p:nvPicPr>
          <p:cNvPr id="4" name="Picture 3" descr="Lass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953120"/>
            <a:ext cx="3419872" cy="19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41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44624"/>
            <a:ext cx="8785225" cy="936625"/>
          </a:xfrm>
        </p:spPr>
        <p:txBody>
          <a:bodyPr/>
          <a:lstStyle/>
          <a:p>
            <a:r>
              <a:rPr lang="en-GB" dirty="0" err="1"/>
              <a:t>Kjeld</a:t>
            </a:r>
            <a:r>
              <a:rPr lang="en-GB" dirty="0"/>
              <a:t> </a:t>
            </a:r>
            <a:r>
              <a:rPr lang="en-GB" dirty="0" err="1"/>
              <a:t>Nuis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980728"/>
            <a:ext cx="8496300" cy="5111750"/>
          </a:xfrm>
        </p:spPr>
        <p:txBody>
          <a:bodyPr/>
          <a:lstStyle/>
          <a:p>
            <a:r>
              <a:rPr lang="en-GB" sz="2000" dirty="0"/>
              <a:t>178 races</a:t>
            </a:r>
          </a:p>
          <a:p>
            <a:r>
              <a:rPr lang="en-GB" sz="2000" dirty="0"/>
              <a:t>On average 2.89% above track record</a:t>
            </a:r>
          </a:p>
          <a:p>
            <a:r>
              <a:rPr lang="en-GB" sz="2000" dirty="0"/>
              <a:t>Specialises on 1000 m (2.1%)</a:t>
            </a:r>
          </a:p>
          <a:p>
            <a:r>
              <a:rPr lang="en-GB" sz="2000" dirty="0"/>
              <a:t>2015-2016</a:t>
            </a:r>
          </a:p>
          <a:p>
            <a:pPr lvl="1"/>
            <a:r>
              <a:rPr lang="en-GB" sz="1800" dirty="0"/>
              <a:t>Dutch champion 1000 m, 1500 m</a:t>
            </a:r>
          </a:p>
          <a:p>
            <a:pPr lvl="1"/>
            <a:r>
              <a:rPr lang="en-GB" sz="1800" dirty="0"/>
              <a:t>WC Distances: bronze 1000 m, silver 1500 m</a:t>
            </a:r>
          </a:p>
          <a:p>
            <a:pPr lvl="1"/>
            <a:r>
              <a:rPr lang="en-GB" sz="1800" dirty="0"/>
              <a:t>WC Sprint: ‘silver’</a:t>
            </a:r>
          </a:p>
          <a:p>
            <a:pPr lvl="1"/>
            <a:r>
              <a:rPr lang="en-GB" sz="1800" dirty="0"/>
              <a:t>ISU World Cup: gold 1000 m, silver 1500 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36" y="4077072"/>
            <a:ext cx="4031755" cy="26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4"/>
          <a:stretch/>
        </p:blipFill>
        <p:spPr>
          <a:xfrm>
            <a:off x="611809" y="664426"/>
            <a:ext cx="8100391" cy="5572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913"/>
            <a:ext cx="8785225" cy="936625"/>
          </a:xfrm>
        </p:spPr>
        <p:txBody>
          <a:bodyPr/>
          <a:lstStyle/>
          <a:p>
            <a:r>
              <a:rPr lang="en-US" sz="1800" dirty="0"/>
              <a:t>Total sum of load over last 5 days, morning sessions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40201" y="548680"/>
            <a:ext cx="4283968" cy="3384376"/>
            <a:chOff x="5580112" y="764704"/>
            <a:chExt cx="3347864" cy="3384376"/>
          </a:xfrm>
        </p:grpSpPr>
        <p:sp>
          <p:nvSpPr>
            <p:cNvPr id="6" name="Oval 5"/>
            <p:cNvSpPr/>
            <p:nvPr/>
          </p:nvSpPr>
          <p:spPr bwMode="auto">
            <a:xfrm>
              <a:off x="5580112" y="764704"/>
              <a:ext cx="3347864" cy="338437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71564" y="980728"/>
              <a:ext cx="17427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dirty="0"/>
                <a:t>undesired result</a:t>
              </a:r>
            </a:p>
            <a:p>
              <a:pPr algn="ctr"/>
              <a:r>
                <a:rPr lang="en-GB" sz="1800" dirty="0"/>
                <a:t>due to over-training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30498" y="2132856"/>
            <a:ext cx="1473681" cy="4392488"/>
            <a:chOff x="2530498" y="2132856"/>
            <a:chExt cx="1473681" cy="4392488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3275856" y="2132856"/>
              <a:ext cx="0" cy="374441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2530498" y="5940568"/>
              <a:ext cx="147368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advised upper</a:t>
              </a:r>
            </a:p>
            <a:p>
              <a:pPr algn="ctr"/>
              <a:r>
                <a:rPr lang="en-GB" sz="1600" dirty="0"/>
                <a:t>limit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/>
              <a:t>Maximum </a:t>
            </a:r>
            <a:r>
              <a:rPr lang="nl-NL" sz="1800" dirty="0" err="1"/>
              <a:t>intensity</a:t>
            </a:r>
            <a:r>
              <a:rPr lang="nl-NL" sz="1800" dirty="0"/>
              <a:t> 8 or </a:t>
            </a:r>
            <a:r>
              <a:rPr lang="nl-NL" sz="1800" dirty="0" err="1"/>
              <a:t>higher</a:t>
            </a:r>
            <a:r>
              <a:rPr lang="nl-NL" sz="1800" dirty="0"/>
              <a:t> in the </a:t>
            </a:r>
            <a:r>
              <a:rPr lang="nl-NL" sz="1800" dirty="0" err="1"/>
              <a:t>two</a:t>
            </a:r>
            <a:r>
              <a:rPr lang="nl-NL" sz="1800" dirty="0"/>
              <a:t> </a:t>
            </a:r>
            <a:r>
              <a:rPr lang="nl-NL" sz="1800" dirty="0" err="1"/>
              <a:t>days</a:t>
            </a:r>
            <a:r>
              <a:rPr lang="nl-NL" sz="1800" dirty="0"/>
              <a:t> prior </a:t>
            </a:r>
            <a:r>
              <a:rPr lang="nl-NL" sz="1800" dirty="0" err="1"/>
              <a:t>to</a:t>
            </a:r>
            <a:r>
              <a:rPr lang="nl-NL" sz="1800" dirty="0"/>
              <a:t> the race</a:t>
            </a:r>
            <a:endParaRPr lang="en-US" sz="1800" dirty="0"/>
          </a:p>
        </p:txBody>
      </p:sp>
      <p:pic>
        <p:nvPicPr>
          <p:cNvPr id="4" name="Content Placeholder 3" descr="Screen Shot 2016-04-06 at 16.48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443" y="1154969"/>
            <a:ext cx="7848997" cy="4722303"/>
          </a:xfrm>
        </p:spPr>
      </p:pic>
      <p:grpSp>
        <p:nvGrpSpPr>
          <p:cNvPr id="5" name="Group 4"/>
          <p:cNvGrpSpPr/>
          <p:nvPr/>
        </p:nvGrpSpPr>
        <p:grpSpPr>
          <a:xfrm>
            <a:off x="5884275" y="2060848"/>
            <a:ext cx="1441420" cy="4392488"/>
            <a:chOff x="2546629" y="2132856"/>
            <a:chExt cx="1441420" cy="4392488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3275856" y="2132856"/>
              <a:ext cx="0" cy="374441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2546629" y="5940568"/>
              <a:ext cx="144142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advised lower</a:t>
              </a:r>
            </a:p>
            <a:p>
              <a:pPr algn="ctr"/>
              <a:r>
                <a:rPr lang="en-GB" sz="1600" dirty="0"/>
                <a:t>limit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13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Fitness/Fatigue model</a:t>
            </a:r>
          </a:p>
        </p:txBody>
      </p:sp>
      <p:pic>
        <p:nvPicPr>
          <p:cNvPr id="5" name="Content Placeholder 4" descr="FF-30-3-3 a.pdf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58" r="-28358"/>
          <a:stretch>
            <a:fillRect/>
          </a:stretch>
        </p:blipFill>
        <p:spPr>
          <a:xfrm>
            <a:off x="1156543" y="2061368"/>
            <a:ext cx="9536137" cy="4680000"/>
          </a:xfrm>
        </p:spPr>
      </p:pic>
      <p:pic>
        <p:nvPicPr>
          <p:cNvPr id="6" name="Picture 5" descr="FF-30-3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253" y="2061299"/>
            <a:ext cx="6085014" cy="46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21" y="5956675"/>
            <a:ext cx="5404835" cy="496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1" r="31958"/>
          <a:stretch/>
        </p:blipFill>
        <p:spPr>
          <a:xfrm>
            <a:off x="3491880" y="932681"/>
            <a:ext cx="2705100" cy="576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2"/>
          <a:stretch/>
        </p:blipFill>
        <p:spPr>
          <a:xfrm>
            <a:off x="3491880" y="1364729"/>
            <a:ext cx="1165243" cy="576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012666"/>
            <a:ext cx="2974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Fitness effect of training: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1444714"/>
            <a:ext cx="3002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Fatigue effect of training:</a:t>
            </a:r>
          </a:p>
        </p:txBody>
      </p:sp>
    </p:spTree>
    <p:extLst>
      <p:ext uri="{BB962C8B-B14F-4D97-AF65-F5344CB8AC3E}">
        <p14:creationId xmlns:p14="http://schemas.microsoft.com/office/powerpoint/2010/main" val="13662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292080" y="2936758"/>
            <a:ext cx="1313865" cy="360040"/>
            <a:chOff x="5292080" y="2936758"/>
            <a:chExt cx="1313865" cy="36004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292080" y="2936758"/>
              <a:ext cx="288032" cy="36004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317913" y="2936758"/>
              <a:ext cx="288032" cy="36004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2080" y="2570811"/>
            <a:ext cx="1872208" cy="364293"/>
            <a:chOff x="5292080" y="2570811"/>
            <a:chExt cx="1872208" cy="36429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804248" y="2570811"/>
              <a:ext cx="360040" cy="36004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292080" y="2575064"/>
              <a:ext cx="288032" cy="36004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4664" y="404664"/>
            <a:ext cx="8847855" cy="432048"/>
          </a:xfrm>
        </p:spPr>
        <p:txBody>
          <a:bodyPr/>
          <a:lstStyle/>
          <a:p>
            <a:r>
              <a:rPr lang="en-GB" sz="3400" dirty="0"/>
              <a:t>Individual Physiological Parameters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488" b="-55488"/>
          <a:stretch>
            <a:fillRect/>
          </a:stretch>
        </p:blipFill>
        <p:spPr>
          <a:xfrm>
            <a:off x="2052489" y="1125538"/>
            <a:ext cx="5111799" cy="3075484"/>
          </a:xfrm>
        </p:spPr>
      </p:pic>
      <p:sp>
        <p:nvSpPr>
          <p:cNvPr id="9" name="Rectangle 8"/>
          <p:cNvSpPr/>
          <p:nvPr/>
        </p:nvSpPr>
        <p:spPr bwMode="auto">
          <a:xfrm>
            <a:off x="5109964" y="1772816"/>
            <a:ext cx="2088232" cy="1800200"/>
          </a:xfrm>
          <a:prstGeom prst="rect">
            <a:avLst/>
          </a:prstGeom>
          <a:solidFill>
            <a:schemeClr val="bg1">
              <a:alpha val="9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4365104"/>
            <a:ext cx="6712629" cy="112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i="1" dirty="0" err="1">
                <a:latin typeface="Times"/>
                <a:cs typeface="Times"/>
              </a:rPr>
              <a:t>τ</a:t>
            </a:r>
            <a:r>
              <a:rPr lang="en-GB" sz="1800" i="1" baseline="-25000" dirty="0" err="1">
                <a:latin typeface="Times"/>
                <a:cs typeface="Times"/>
              </a:rPr>
              <a:t>fit</a:t>
            </a:r>
            <a:r>
              <a:rPr lang="en-GB" sz="1600" dirty="0">
                <a:latin typeface="Verdana"/>
                <a:cs typeface="Verdana"/>
              </a:rPr>
              <a:t>: how long does the training effect last?</a:t>
            </a:r>
          </a:p>
          <a:p>
            <a:pPr>
              <a:lnSpc>
                <a:spcPct val="130000"/>
              </a:lnSpc>
            </a:pPr>
            <a:r>
              <a:rPr lang="en-GB" sz="1800" i="1" dirty="0" err="1">
                <a:latin typeface="Times"/>
                <a:cs typeface="Times"/>
              </a:rPr>
              <a:t>τ</a:t>
            </a:r>
            <a:r>
              <a:rPr lang="en-GB" sz="1800" i="1" baseline="-25000" dirty="0" err="1">
                <a:latin typeface="Times"/>
                <a:cs typeface="Times"/>
              </a:rPr>
              <a:t>fat</a:t>
            </a:r>
            <a:r>
              <a:rPr lang="en-GB" sz="1600" dirty="0">
                <a:latin typeface="Verdana"/>
                <a:cs typeface="Verdana"/>
              </a:rPr>
              <a:t>: how long are you tired after a training?</a:t>
            </a:r>
          </a:p>
          <a:p>
            <a:pPr>
              <a:lnSpc>
                <a:spcPct val="130000"/>
              </a:lnSpc>
            </a:pPr>
            <a:r>
              <a:rPr lang="en-GB" sz="1600" i="1" dirty="0">
                <a:latin typeface="Times New Roman"/>
                <a:cs typeface="Times New Roman"/>
              </a:rPr>
              <a:t>K</a:t>
            </a:r>
            <a:r>
              <a:rPr lang="en-GB" sz="1600" dirty="0">
                <a:latin typeface="Verdana"/>
                <a:cs typeface="Verdana"/>
              </a:rPr>
              <a:t>: how disturbing is fatigue relative to the benefits of training?</a:t>
            </a:r>
          </a:p>
        </p:txBody>
      </p:sp>
    </p:spTree>
    <p:extLst>
      <p:ext uri="{BB962C8B-B14F-4D97-AF65-F5344CB8AC3E}">
        <p14:creationId xmlns:p14="http://schemas.microsoft.com/office/powerpoint/2010/main" val="21762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988840"/>
            <a:ext cx="8496300" cy="4248448"/>
          </a:xfrm>
        </p:spPr>
        <p:txBody>
          <a:bodyPr>
            <a:normAutofit/>
          </a:bodyPr>
          <a:lstStyle/>
          <a:p>
            <a:r>
              <a:rPr lang="en-GB" sz="2400" dirty="0"/>
              <a:t> Longitudinal detailed data has lots of potential</a:t>
            </a:r>
          </a:p>
          <a:p>
            <a:r>
              <a:rPr lang="en-GB" sz="2400" dirty="0"/>
              <a:t> Practical advise to coach</a:t>
            </a:r>
          </a:p>
          <a:p>
            <a:r>
              <a:rPr lang="en-GB" sz="2400" dirty="0"/>
              <a:t> Personalised advice</a:t>
            </a:r>
          </a:p>
          <a:p>
            <a:pPr lvl="1"/>
            <a:r>
              <a:rPr lang="en-GB" sz="2000" dirty="0"/>
              <a:t> possibly conflicting advice between athletes</a:t>
            </a:r>
          </a:p>
          <a:p>
            <a:r>
              <a:rPr lang="en-GB" sz="2400"/>
              <a:t> Window-based </a:t>
            </a:r>
            <a:r>
              <a:rPr lang="en-GB" sz="2400" dirty="0"/>
              <a:t>features currently outperform physiological model</a:t>
            </a:r>
          </a:p>
          <a:p>
            <a:pPr marL="135659" lvl="1" indent="0">
              <a:buNone/>
            </a:pPr>
            <a:endParaRPr lang="en-GB" sz="20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68" r="-13668"/>
          <a:stretch/>
        </p:blipFill>
        <p:spPr bwMode="auto">
          <a:xfrm>
            <a:off x="-478904" y="119785"/>
            <a:ext cx="2746648" cy="122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75740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2683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3076-61E6-274C-999E-6CC88943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Disciplines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275DE8-51F7-2845-85B9-6998820E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107952"/>
            <a:ext cx="728760" cy="7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6C86C-CCAA-1F41-921E-604D77F1A6F4}"/>
              </a:ext>
            </a:extLst>
          </p:cNvPr>
          <p:cNvGrpSpPr/>
          <p:nvPr/>
        </p:nvGrpSpPr>
        <p:grpSpPr>
          <a:xfrm>
            <a:off x="179512" y="1124744"/>
            <a:ext cx="3337559" cy="2744627"/>
            <a:chOff x="397072" y="1260437"/>
            <a:chExt cx="3337559" cy="27446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FBB93D-05BD-9E46-B4DE-EE7F2C640B90}"/>
                </a:ext>
              </a:extLst>
            </p:cNvPr>
            <p:cNvSpPr txBox="1"/>
            <p:nvPr/>
          </p:nvSpPr>
          <p:spPr>
            <a:xfrm>
              <a:off x="1506228" y="1260437"/>
              <a:ext cx="1124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Football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42986-BBB0-A24E-BBC2-E0D8809B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72" y="1660547"/>
              <a:ext cx="3337559" cy="23445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306D84-0BF3-2246-BB2E-7D68ED4C63B6}"/>
              </a:ext>
            </a:extLst>
          </p:cNvPr>
          <p:cNvGrpSpPr/>
          <p:nvPr/>
        </p:nvGrpSpPr>
        <p:grpSpPr>
          <a:xfrm>
            <a:off x="1533844" y="2088776"/>
            <a:ext cx="4913168" cy="2966026"/>
            <a:chOff x="1751404" y="2224469"/>
            <a:chExt cx="4913168" cy="29660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96784F-41BE-8243-8760-C92EAAA0E570}"/>
                </a:ext>
              </a:extLst>
            </p:cNvPr>
            <p:cNvSpPr txBox="1"/>
            <p:nvPr/>
          </p:nvSpPr>
          <p:spPr>
            <a:xfrm>
              <a:off x="4174962" y="2224469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Cycling</a:t>
              </a:r>
            </a:p>
          </p:txBody>
        </p:sp>
        <p:pic>
          <p:nvPicPr>
            <p:cNvPr id="14" name="Content Placeholder 9">
              <a:extLst>
                <a:ext uri="{FF2B5EF4-FFF2-40B4-BE49-F238E27FC236}">
                  <a16:creationId xmlns:a16="http://schemas.microsoft.com/office/drawing/2014/main" id="{6AC3715D-574D-834B-9BD2-EB766FB0D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1404" y="2636912"/>
              <a:ext cx="4913168" cy="25535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FCB3BA-CEAF-B846-A4B5-745642B6B984}"/>
              </a:ext>
            </a:extLst>
          </p:cNvPr>
          <p:cNvGrpSpPr/>
          <p:nvPr/>
        </p:nvGrpSpPr>
        <p:grpSpPr>
          <a:xfrm>
            <a:off x="2068440" y="3481594"/>
            <a:ext cx="6858000" cy="2756960"/>
            <a:chOff x="2286000" y="3617287"/>
            <a:chExt cx="6858000" cy="27569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5CDF1B-5BB6-6B43-9CFA-923BBFA9F5A2}"/>
                </a:ext>
              </a:extLst>
            </p:cNvPr>
            <p:cNvSpPr txBox="1"/>
            <p:nvPr/>
          </p:nvSpPr>
          <p:spPr>
            <a:xfrm>
              <a:off x="6950063" y="3617287"/>
              <a:ext cx="17892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Speed Skating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568917-8C84-9447-BDD5-EA38FFA48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0" y="4029730"/>
              <a:ext cx="6858000" cy="234451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81A7EAE-C6BB-304F-B875-740FCF700985}"/>
              </a:ext>
            </a:extLst>
          </p:cNvPr>
          <p:cNvSpPr txBox="1"/>
          <p:nvPr/>
        </p:nvSpPr>
        <p:spPr>
          <a:xfrm>
            <a:off x="6959299" y="1261691"/>
            <a:ext cx="15568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volleyball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skiing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tennis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archery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84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344F-4B15-F841-8265-020459E7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25FC1-8C3E-FF47-A72B-3682973BF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4664" y="1252836"/>
            <a:ext cx="8631831" cy="4795836"/>
          </a:xfrm>
        </p:spPr>
        <p:txBody>
          <a:bodyPr>
            <a:normAutofit/>
          </a:bodyPr>
          <a:lstStyle/>
          <a:p>
            <a:r>
              <a:rPr lang="en-US" sz="2400" dirty="0"/>
              <a:t> Practical Performance Analysis</a:t>
            </a:r>
          </a:p>
          <a:p>
            <a:pPr lvl="1"/>
            <a:r>
              <a:rPr lang="en-US" sz="2000" dirty="0"/>
              <a:t>Elite sports</a:t>
            </a:r>
          </a:p>
          <a:p>
            <a:pPr lvl="1"/>
            <a:r>
              <a:rPr lang="en-US" sz="2000" dirty="0"/>
              <a:t>Data-intensive, but small </a:t>
            </a:r>
            <a:r>
              <a:rPr lang="en-US" sz="2000" i="1" dirty="0"/>
              <a:t>N</a:t>
            </a:r>
          </a:p>
          <a:p>
            <a:pPr lvl="1"/>
            <a:r>
              <a:rPr lang="en-US" sz="2000" dirty="0" err="1"/>
              <a:t>Personalised</a:t>
            </a:r>
            <a:endParaRPr lang="en-US" sz="2000" dirty="0"/>
          </a:p>
          <a:p>
            <a:pPr lvl="1"/>
            <a:r>
              <a:rPr lang="en-US" sz="2000" dirty="0"/>
              <a:t>Input on training schedule, injury risk, technique, pacing, race tactics, …</a:t>
            </a:r>
          </a:p>
          <a:p>
            <a:pPr lvl="1"/>
            <a:endParaRPr lang="en-US" sz="2000" dirty="0"/>
          </a:p>
          <a:p>
            <a:r>
              <a:rPr lang="en-US" sz="2200" dirty="0"/>
              <a:t> Physiological modelling</a:t>
            </a:r>
          </a:p>
          <a:p>
            <a:pPr lvl="1"/>
            <a:r>
              <a:rPr lang="en-US" sz="2000" dirty="0"/>
              <a:t>Training data</a:t>
            </a:r>
          </a:p>
          <a:p>
            <a:pPr lvl="1"/>
            <a:r>
              <a:rPr lang="en-US" sz="2000" dirty="0"/>
              <a:t>Wearables, sensors</a:t>
            </a:r>
          </a:p>
          <a:p>
            <a:pPr lvl="1"/>
            <a:r>
              <a:rPr lang="en-US" sz="2000" dirty="0"/>
              <a:t>Incorporate physiological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8F631-7E8A-AF42-8D8B-50AB5E9EA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744" y="4162995"/>
            <a:ext cx="4164256" cy="22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27397" y="62552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331640" y="2780928"/>
            <a:ext cx="6476256" cy="1500187"/>
          </a:xfrm>
        </p:spPr>
        <p:txBody>
          <a:bodyPr/>
          <a:lstStyle/>
          <a:p>
            <a:pPr algn="ctr"/>
            <a:r>
              <a:rPr lang="en-GB" sz="3200" b="1" dirty="0">
                <a:latin typeface="Georgia" panose="02040502050405020303" pitchFamily="18" charset="0"/>
                <a:cs typeface="Arial Black"/>
              </a:rPr>
              <a:t>Speed Skating with</a:t>
            </a:r>
          </a:p>
          <a:p>
            <a:pPr algn="ctr"/>
            <a:r>
              <a:rPr lang="en-GB" sz="3200" b="1" dirty="0">
                <a:latin typeface="Georgia" panose="02040502050405020303" pitchFamily="18" charset="0"/>
                <a:cs typeface="Arial Black"/>
              </a:rPr>
              <a:t>Team Jumbo Visma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pic>
        <p:nvPicPr>
          <p:cNvPr id="6" name="Picture 5" descr="IMG_1264.jpg"/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88640"/>
            <a:ext cx="3338449" cy="234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399D293-F69D-E74C-953A-8145CE34A2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7896" y="45243"/>
            <a:ext cx="1299592" cy="12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42212-638A-55BB-D791-D46E1A287103}"/>
              </a:ext>
            </a:extLst>
          </p:cNvPr>
          <p:cNvSpPr txBox="1"/>
          <p:nvPr/>
        </p:nvSpPr>
        <p:spPr>
          <a:xfrm>
            <a:off x="1547664" y="5445224"/>
            <a:ext cx="61767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Sports analytics for professional speed skating,</a:t>
            </a:r>
          </a:p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Knobbe et al., Data Mining and Knowledge Discovery 31 (6), 2017</a:t>
            </a:r>
            <a:endParaRPr lang="en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4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Jumbo-Visma Speed Skating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5435" y="1340768"/>
            <a:ext cx="3449053" cy="2088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/>
              <a:t>Skaters: Sven Kramer, Kjeld Nuis, …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Some 30+ Olympic medals</a:t>
            </a:r>
          </a:p>
          <a:p>
            <a:pPr>
              <a:buNone/>
            </a:pPr>
            <a:r>
              <a:rPr lang="en-US" sz="1800" dirty="0"/>
              <a:t>+ numerous championships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600" dirty="0"/>
          </a:p>
        </p:txBody>
      </p:sp>
      <p:pic>
        <p:nvPicPr>
          <p:cNvPr id="5" name="Picture 4" descr="11908906_1011988082197082_1180490533967873464_o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920" y="3640667"/>
            <a:ext cx="4601030" cy="3062111"/>
          </a:xfrm>
          <a:prstGeom prst="rect">
            <a:avLst/>
          </a:prstGeom>
        </p:spPr>
      </p:pic>
      <p:pic>
        <p:nvPicPr>
          <p:cNvPr id="7" name="Picture 6" descr="11874970_1002618109800746_6728171491237124502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80728"/>
            <a:ext cx="5200824" cy="36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50163" y="4725144"/>
            <a:ext cx="3207303" cy="213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686800" cy="5040560"/>
          </a:xfrm>
        </p:spPr>
        <p:txBody>
          <a:bodyPr>
            <a:normAutofit/>
          </a:bodyPr>
          <a:lstStyle/>
          <a:p>
            <a:r>
              <a:rPr lang="en-GB" sz="2400" dirty="0"/>
              <a:t>Service Jumbo-Visma with insights</a:t>
            </a:r>
          </a:p>
          <a:p>
            <a:r>
              <a:rPr lang="en-GB" sz="2400" dirty="0"/>
              <a:t>Act as research partner</a:t>
            </a:r>
          </a:p>
          <a:p>
            <a:endParaRPr lang="en-GB" sz="1600" dirty="0"/>
          </a:p>
          <a:p>
            <a:r>
              <a:rPr lang="en-GB" sz="2400" dirty="0"/>
              <a:t>What factors in the training routines affect performance?</a:t>
            </a:r>
          </a:p>
          <a:p>
            <a:pPr lvl="1"/>
            <a:r>
              <a:rPr lang="en-GB" sz="2000" dirty="0"/>
              <a:t>load, periodization, sickness, atmospheric conditions</a:t>
            </a:r>
          </a:p>
          <a:p>
            <a:pPr lvl="1"/>
            <a:r>
              <a:rPr lang="en-GB" sz="2000" dirty="0"/>
              <a:t>detailed optimization, tweaking</a:t>
            </a:r>
          </a:p>
          <a:p>
            <a:pPr lvl="1"/>
            <a:endParaRPr lang="en-GB" sz="1400" dirty="0"/>
          </a:p>
          <a:p>
            <a:r>
              <a:rPr lang="en-GB" sz="2400" dirty="0"/>
              <a:t>Personalised training advice</a:t>
            </a:r>
          </a:p>
          <a:p>
            <a:pPr lvl="1"/>
            <a:r>
              <a:rPr lang="en-GB" sz="2000" dirty="0"/>
              <a:t>Male vs. female</a:t>
            </a:r>
          </a:p>
          <a:p>
            <a:pPr lvl="1"/>
            <a:r>
              <a:rPr lang="en-GB" sz="2000" dirty="0"/>
              <a:t>Discipline-specific</a:t>
            </a:r>
          </a:p>
          <a:p>
            <a:pPr lvl="1"/>
            <a:r>
              <a:rPr lang="en-GB" sz="2000" dirty="0"/>
              <a:t>Athlete-specific</a:t>
            </a:r>
          </a:p>
          <a:p>
            <a:pPr marL="342900" lvl="1" indent="0">
              <a:buNone/>
            </a:pPr>
            <a:endParaRPr lang="en-GB" sz="14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6129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Training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3" y="1124744"/>
            <a:ext cx="8334669" cy="4824536"/>
          </a:xfrm>
        </p:spPr>
        <p:txBody>
          <a:bodyPr>
            <a:normAutofit/>
          </a:bodyPr>
          <a:lstStyle/>
          <a:p>
            <a:r>
              <a:rPr lang="en-US" sz="2400" dirty="0"/>
              <a:t>20 years of data collected</a:t>
            </a:r>
          </a:p>
          <a:p>
            <a:r>
              <a:rPr lang="en-US" sz="2400" dirty="0"/>
              <a:t>Some 40 athletes</a:t>
            </a:r>
          </a:p>
          <a:p>
            <a:endParaRPr lang="en-US" sz="2400" dirty="0"/>
          </a:p>
          <a:p>
            <a:r>
              <a:rPr lang="en-US" sz="2400" dirty="0"/>
              <a:t>Daily training details</a:t>
            </a:r>
          </a:p>
          <a:p>
            <a:pPr lvl="1"/>
            <a:r>
              <a:rPr lang="en-US" sz="2000" dirty="0"/>
              <a:t>Morning and afternoon training</a:t>
            </a:r>
          </a:p>
          <a:p>
            <a:pPr lvl="1"/>
            <a:r>
              <a:rPr lang="en-US" sz="2000" dirty="0"/>
              <a:t>Six days per week</a:t>
            </a:r>
          </a:p>
          <a:p>
            <a:pPr lvl="1"/>
            <a:r>
              <a:rPr lang="en-US" sz="2000" dirty="0"/>
              <a:t>Training type, intensity (subjective), duration, load</a:t>
            </a:r>
          </a:p>
          <a:p>
            <a:r>
              <a:rPr lang="en-US" sz="2400" dirty="0"/>
              <a:t>Roughly bi-monthly physical test</a:t>
            </a:r>
          </a:p>
          <a:p>
            <a:pPr lvl="1"/>
            <a:r>
              <a:rPr lang="en-US" sz="2000" dirty="0"/>
              <a:t>Aerobic</a:t>
            </a:r>
          </a:p>
          <a:p>
            <a:pPr lvl="1"/>
            <a:r>
              <a:rPr lang="en-US" sz="2000" dirty="0"/>
              <a:t>Anaerobic</a:t>
            </a:r>
          </a:p>
          <a:p>
            <a:r>
              <a:rPr lang="en-US" sz="2400" dirty="0"/>
              <a:t>Competition data</a:t>
            </a:r>
          </a:p>
          <a:p>
            <a:pPr lvl="1"/>
            <a:r>
              <a:rPr lang="en-US" sz="2000" dirty="0"/>
              <a:t>Corrected for track-differences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CBF4762-784B-1E4C-8600-3C97008EF1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8350" y="45243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7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7544" y="1396859"/>
            <a:ext cx="8102425" cy="2248165"/>
            <a:chOff x="467544" y="604771"/>
            <a:chExt cx="8102425" cy="2248165"/>
          </a:xfrm>
        </p:grpSpPr>
        <p:pic>
          <p:nvPicPr>
            <p:cNvPr id="12" name="Picture 11" descr="Screen Shot 2016-04-05 at 10.47.45 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544" y="1196752"/>
              <a:ext cx="8102425" cy="16561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9348114">
              <a:off x="5227130" y="627313"/>
              <a:ext cx="10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duration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9348114">
              <a:off x="5700028" y="604771"/>
              <a:ext cx="1031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intensity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Speed Skating Data</a:t>
            </a:r>
          </a:p>
        </p:txBody>
      </p:sp>
      <p:pic>
        <p:nvPicPr>
          <p:cNvPr id="5" name="Picture 4" descr="Uitslagen 3000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57" y="1052736"/>
            <a:ext cx="8847031" cy="41286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Content Placeholder 3" descr="relativetime.pdf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27" r="-8727"/>
          <a:stretch>
            <a:fillRect/>
          </a:stretch>
        </p:blipFill>
        <p:spPr>
          <a:xfrm>
            <a:off x="467544" y="1556792"/>
            <a:ext cx="8496300" cy="5111750"/>
          </a:xfrm>
        </p:spPr>
      </p:pic>
      <p:cxnSp>
        <p:nvCxnSpPr>
          <p:cNvPr id="10" name="Straight Connector 9"/>
          <p:cNvCxnSpPr/>
          <p:nvPr/>
        </p:nvCxnSpPr>
        <p:spPr bwMode="auto">
          <a:xfrm>
            <a:off x="3268313" y="4715831"/>
            <a:ext cx="0" cy="137065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451733" y="2565535"/>
            <a:ext cx="0" cy="35083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6262052" y="1753071"/>
            <a:ext cx="1641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Kjeld</a:t>
            </a:r>
            <a:r>
              <a:rPr lang="en-GB" sz="1400" dirty="0"/>
              <a:t> </a:t>
            </a:r>
            <a:r>
              <a:rPr lang="en-GB" sz="1400" dirty="0" err="1"/>
              <a:t>Nuis</a:t>
            </a:r>
            <a:r>
              <a:rPr lang="en-GB" sz="1400" dirty="0"/>
              <a:t> 1000 m</a:t>
            </a:r>
          </a:p>
        </p:txBody>
      </p:sp>
    </p:spTree>
    <p:extLst>
      <p:ext uri="{BB962C8B-B14F-4D97-AF65-F5344CB8AC3E}">
        <p14:creationId xmlns:p14="http://schemas.microsoft.com/office/powerpoint/2010/main" val="37388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36d63a4da31875ea29082eccb515d26e27f8161"/>
</p:tagLst>
</file>

<file path=ppt/theme/theme1.xml><?xml version="1.0" encoding="utf-8"?>
<a:theme xmlns:a="http://schemas.openxmlformats.org/drawingml/2006/main" name="4-3-windows-en-met-slidenr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prstDash val="solid"/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>
        <a:ln>
          <a:prstDash val="dash"/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014C"/>
    </a:lt2>
    <a:accent1>
      <a:srgbClr val="008AA3"/>
    </a:accent1>
    <a:accent2>
      <a:srgbClr val="008C6B"/>
    </a:accent2>
    <a:accent3>
      <a:srgbClr val="FFFFFF"/>
    </a:accent3>
    <a:accent4>
      <a:srgbClr val="000000"/>
    </a:accent4>
    <a:accent5>
      <a:srgbClr val="AAC4CE"/>
    </a:accent5>
    <a:accent6>
      <a:srgbClr val="007E60"/>
    </a:accent6>
    <a:hlink>
      <a:srgbClr val="AA1328"/>
    </a:hlink>
    <a:folHlink>
      <a:srgbClr val="7F7F7F"/>
    </a:folHlink>
  </a:clrScheme>
  <a:fontScheme name="Default Desig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014C"/>
    </a:lt2>
    <a:accent1>
      <a:srgbClr val="008AA3"/>
    </a:accent1>
    <a:accent2>
      <a:srgbClr val="008C6B"/>
    </a:accent2>
    <a:accent3>
      <a:srgbClr val="FFFFFF"/>
    </a:accent3>
    <a:accent4>
      <a:srgbClr val="000000"/>
    </a:accent4>
    <a:accent5>
      <a:srgbClr val="AAC4CE"/>
    </a:accent5>
    <a:accent6>
      <a:srgbClr val="007E60"/>
    </a:accent6>
    <a:hlink>
      <a:srgbClr val="AA1328"/>
    </a:hlink>
    <a:folHlink>
      <a:srgbClr val="7F7F7F"/>
    </a:folHlink>
  </a:clrScheme>
  <a:fontScheme name="Default Desig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014C"/>
    </a:lt2>
    <a:accent1>
      <a:srgbClr val="008AA3"/>
    </a:accent1>
    <a:accent2>
      <a:srgbClr val="008C6B"/>
    </a:accent2>
    <a:accent3>
      <a:srgbClr val="FFFFFF"/>
    </a:accent3>
    <a:accent4>
      <a:srgbClr val="000000"/>
    </a:accent4>
    <a:accent5>
      <a:srgbClr val="AAC4CE"/>
    </a:accent5>
    <a:accent6>
      <a:srgbClr val="007E60"/>
    </a:accent6>
    <a:hlink>
      <a:srgbClr val="AA1328"/>
    </a:hlink>
    <a:folHlink>
      <a:srgbClr val="7F7F7F"/>
    </a:folHlink>
  </a:clrScheme>
  <a:fontScheme name="Default Desig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9014C"/>
    </a:lt2>
    <a:accent1>
      <a:srgbClr val="008AA3"/>
    </a:accent1>
    <a:accent2>
      <a:srgbClr val="008C6B"/>
    </a:accent2>
    <a:accent3>
      <a:srgbClr val="FFFFFF"/>
    </a:accent3>
    <a:accent4>
      <a:srgbClr val="000000"/>
    </a:accent4>
    <a:accent5>
      <a:srgbClr val="AAC4CE"/>
    </a:accent5>
    <a:accent6>
      <a:srgbClr val="007E60"/>
    </a:accent6>
    <a:hlink>
      <a:srgbClr val="AA1328"/>
    </a:hlink>
    <a:folHlink>
      <a:srgbClr val="7F7F7F"/>
    </a:folHlink>
  </a:clrScheme>
  <a:fontScheme name="Default Desig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4-3-windows-en-met-slidenr</Template>
  <TotalTime>5324</TotalTime>
  <Words>826</Words>
  <Application>Microsoft Office PowerPoint</Application>
  <PresentationFormat>Affichage à l'écran (4:3)</PresentationFormat>
  <Paragraphs>176</Paragraphs>
  <Slides>28</Slides>
  <Notes>2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4-3-windows-en-met-slidenr</vt:lpstr>
      <vt:lpstr>Sports Data Science</vt:lpstr>
      <vt:lpstr>About my Background</vt:lpstr>
      <vt:lpstr>Sports Disciplines</vt:lpstr>
      <vt:lpstr>Our Approach</vt:lpstr>
      <vt:lpstr>Présentation PowerPoint</vt:lpstr>
      <vt:lpstr>Team Jumbo-Visma Speed Skating</vt:lpstr>
      <vt:lpstr>Research Aims</vt:lpstr>
      <vt:lpstr>Historical Training Data</vt:lpstr>
      <vt:lpstr>Speed Skating Data</vt:lpstr>
      <vt:lpstr>Personalised Advice</vt:lpstr>
      <vt:lpstr>Fine Tuning</vt:lpstr>
      <vt:lpstr>Mark Tuitert</vt:lpstr>
      <vt:lpstr>Mark Tuitert</vt:lpstr>
      <vt:lpstr>Mark Tuitert</vt:lpstr>
      <vt:lpstr>Mark Tuitert</vt:lpstr>
      <vt:lpstr>Mark Tuitert</vt:lpstr>
      <vt:lpstr>A Single Training Session</vt:lpstr>
      <vt:lpstr>The Effect of Training</vt:lpstr>
      <vt:lpstr>Aspects of Periodization</vt:lpstr>
      <vt:lpstr>Modelling Training/Response </vt:lpstr>
      <vt:lpstr>Modeling Techniques</vt:lpstr>
      <vt:lpstr>Kjeld Nuis</vt:lpstr>
      <vt:lpstr>Total sum of load over last 5 days, morning sessions</vt:lpstr>
      <vt:lpstr>Maximum intensity 8 or higher in the two days prior to the race</vt:lpstr>
      <vt:lpstr>The Fitness/Fatigue model</vt:lpstr>
      <vt:lpstr>Individual Physiological Parameters</vt:lpstr>
      <vt:lpstr>Conclusions</vt:lpstr>
      <vt:lpstr>Questions?</vt:lpstr>
    </vt:vector>
  </TitlesOfParts>
  <Company>Universiteit Leiden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 and the Leiden Marathon</dc:title>
  <dc:creator>Leeuw, A. de</dc:creator>
  <cp:lastModifiedBy>Arno Knobbe</cp:lastModifiedBy>
  <cp:revision>351</cp:revision>
  <cp:lastPrinted>2018-02-15T16:27:31Z</cp:lastPrinted>
  <dcterms:created xsi:type="dcterms:W3CDTF">2018-02-13T14:07:45Z</dcterms:created>
  <dcterms:modified xsi:type="dcterms:W3CDTF">2023-06-29T12:05:16Z</dcterms:modified>
</cp:coreProperties>
</file>