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9" r:id="rId2"/>
    <p:sldId id="341" r:id="rId3"/>
    <p:sldId id="362" r:id="rId4"/>
    <p:sldId id="344" r:id="rId5"/>
    <p:sldId id="272" r:id="rId6"/>
    <p:sldId id="283" r:id="rId7"/>
    <p:sldId id="343" r:id="rId8"/>
    <p:sldId id="273" r:id="rId9"/>
    <p:sldId id="274" r:id="rId10"/>
    <p:sldId id="354" r:id="rId11"/>
    <p:sldId id="345" r:id="rId12"/>
    <p:sldId id="346" r:id="rId13"/>
    <p:sldId id="363" r:id="rId14"/>
    <p:sldId id="348" r:id="rId15"/>
    <p:sldId id="349" r:id="rId16"/>
    <p:sldId id="313" r:id="rId17"/>
    <p:sldId id="314" r:id="rId18"/>
    <p:sldId id="329" r:id="rId19"/>
    <p:sldId id="302" r:id="rId20"/>
    <p:sldId id="361" r:id="rId21"/>
    <p:sldId id="301" r:id="rId22"/>
    <p:sldId id="308" r:id="rId23"/>
    <p:sldId id="266" r:id="rId24"/>
  </p:sldIdLst>
  <p:sldSz cx="9144000" cy="6858000" type="screen4x3"/>
  <p:notesSz cx="6669088" cy="9872663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Minion" panose="020B0604020202020204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D00"/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7" autoAdjust="0"/>
    <p:restoredTop sz="94672" autoAdjust="0"/>
  </p:normalViewPr>
  <p:slideViewPr>
    <p:cSldViewPr>
      <p:cViewPr varScale="1">
        <p:scale>
          <a:sx n="99" d="100"/>
          <a:sy n="99" d="100"/>
        </p:scale>
        <p:origin x="15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9C250-8AD0-40B9-8B9C-C05945CEE0BB}" type="datetimeFigureOut">
              <a:rPr lang="nl-NL" smtClean="0"/>
              <a:t>29-6-2023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21B6C-4308-4855-B4AB-C9F94332A863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941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29-6-2023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nl-NL" dirty="0"/>
              <a:t>v</a:t>
            </a:r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866775" y="739775"/>
            <a:ext cx="4935538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9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Source image stage 9: </a:t>
            </a:r>
            <a:r>
              <a:rPr lang="en-GB" dirty="0"/>
              <a:t>https://</a:t>
            </a:r>
            <a:r>
              <a:rPr lang="en-GB" dirty="0" err="1"/>
              <a:t>www.procyclingstats.com</a:t>
            </a:r>
            <a:r>
              <a:rPr lang="en-GB" dirty="0"/>
              <a:t>/race/giro-d-</a:t>
            </a:r>
            <a:r>
              <a:rPr lang="en-GB" dirty="0" err="1"/>
              <a:t>italia</a:t>
            </a:r>
            <a:r>
              <a:rPr lang="en-GB" dirty="0"/>
              <a:t>/2017/stage-9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47F97-828E-6342-98BC-52D9FF713FFA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514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Source: </a:t>
            </a:r>
            <a:r>
              <a:rPr lang="en-GB" dirty="0"/>
              <a:t>https://</a:t>
            </a:r>
            <a:r>
              <a:rPr lang="en-GB" dirty="0" err="1"/>
              <a:t>en.wikipedia.org</a:t>
            </a:r>
            <a:r>
              <a:rPr lang="en-GB" dirty="0"/>
              <a:t>/wiki/</a:t>
            </a:r>
            <a:r>
              <a:rPr lang="en-GB" dirty="0" err="1"/>
              <a:t>Exponential_decay</a:t>
            </a:r>
            <a:endParaRPr lang="en-GB" dirty="0"/>
          </a:p>
          <a:p>
            <a:r>
              <a:rPr lang="en-GB" dirty="0"/>
              <a:t>ln(2) = 0.693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47F97-828E-6342-98BC-52D9FF713FFA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6628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4AE15-854E-484E-9AC7-EF22649A213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397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4AE15-854E-484E-9AC7-EF22649A213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50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-1"/>
            <a:ext cx="914399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59243" y="1052736"/>
            <a:ext cx="7389221" cy="1656184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presentation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59243" y="3934610"/>
            <a:ext cx="4042079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Subtitle presentation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497060" y="3934685"/>
            <a:ext cx="3243080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Date</a:t>
            </a:r>
          </a:p>
        </p:txBody>
      </p:sp>
      <p:pic>
        <p:nvPicPr>
          <p:cNvPr id="12" name="Picture 7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6423" y="5392145"/>
            <a:ext cx="1511281" cy="67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935" y="6543376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 graph</a:t>
            </a:r>
          </a:p>
        </p:txBody>
      </p:sp>
      <p:pic>
        <p:nvPicPr>
          <p:cNvPr id="14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 video</a:t>
            </a: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31640" y="1052736"/>
            <a:ext cx="7390800" cy="1656184"/>
          </a:xfrm>
        </p:spPr>
        <p:txBody>
          <a:bodyPr/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closure</a:t>
            </a:r>
          </a:p>
        </p:txBody>
      </p:sp>
      <p:pic>
        <p:nvPicPr>
          <p:cNvPr id="9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313" y="6543376"/>
            <a:ext cx="3588750" cy="270000"/>
          </a:xfrm>
          <a:prstGeom prst="rect">
            <a:avLst/>
          </a:prstGeom>
        </p:spPr>
      </p:pic>
      <p:pic>
        <p:nvPicPr>
          <p:cNvPr id="10" name="Picture 7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6423" y="5013474"/>
            <a:ext cx="2358752" cy="10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1030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9785"/>
            <a:ext cx="7886700" cy="53805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58687-2648-6A46-8E9D-1074FFD3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5350" y="6492873"/>
            <a:ext cx="628650" cy="365125"/>
          </a:xfrm>
        </p:spPr>
        <p:txBody>
          <a:bodyPr/>
          <a:lstStyle/>
          <a:p>
            <a:fld id="{D9085F59-D6FC-5047-B8EE-2B81AB70F1B7}" type="slidenum">
              <a:rPr lang="en-NL" smtClean="0"/>
              <a:t>‹N°›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55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030981" cy="4795836"/>
          </a:xfrm>
          <a:noFill/>
        </p:spPr>
        <p:txBody>
          <a:bodyPr vert="horz" wrap="none" lIns="0" tIns="0" rIns="0" bIns="0"/>
          <a:lstStyle>
            <a:lvl1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000">
                <a:solidFill>
                  <a:schemeClr val="bg2"/>
                </a:solidFill>
              </a:defRPr>
            </a:lvl1pPr>
            <a:lvl2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000">
                <a:solidFill>
                  <a:schemeClr val="bg2"/>
                </a:solidFill>
              </a:defRPr>
            </a:lvl6pPr>
            <a:lvl7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 sz="1400">
                <a:solidFill>
                  <a:schemeClr val="bg2"/>
                </a:solidFill>
              </a:defRPr>
            </a:lvl8pPr>
            <a:lvl9pPr>
              <a:defRPr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Numbering</a:t>
            </a:r>
          </a:p>
          <a:p>
            <a:pPr lvl="1"/>
            <a:r>
              <a:rPr lang="en-US" noProof="0" dirty="0"/>
              <a:t>Bullet</a:t>
            </a:r>
          </a:p>
          <a:p>
            <a:pPr lvl="2"/>
            <a:r>
              <a:rPr lang="en-US" noProof="0" dirty="0"/>
              <a:t>Plain </a:t>
            </a:r>
            <a:r>
              <a:rPr lang="en-US" noProof="0" dirty="0" err="1"/>
              <a:t>tekst</a:t>
            </a:r>
            <a:r>
              <a:rPr lang="en-US" noProof="0" dirty="0"/>
              <a:t>	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yellow</a:t>
            </a:r>
          </a:p>
          <a:p>
            <a:pPr lvl="5"/>
            <a:r>
              <a:rPr lang="en-US" noProof="0" dirty="0"/>
              <a:t>Numbering</a:t>
            </a:r>
          </a:p>
          <a:p>
            <a:pPr lvl="6"/>
            <a:r>
              <a:rPr lang="en-US" noProof="0" dirty="0"/>
              <a:t>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5587316" y="1252539"/>
            <a:ext cx="3152019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18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 b="0"/>
            </a:lvl1pPr>
            <a:lvl2pPr>
              <a:defRPr b="0"/>
            </a:lvl2pPr>
            <a:lvl3pPr>
              <a:defRPr/>
            </a:lvl3pPr>
            <a:lvl4pPr>
              <a:defRPr b="1"/>
            </a:lvl4pPr>
            <a:lvl5pPr>
              <a:defRPr b="1"/>
            </a:lvl5pPr>
            <a:lvl8pPr>
              <a:defRPr sz="1600"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84065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396986" y="1252539"/>
            <a:ext cx="234235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2" y="1252539"/>
            <a:ext cx="409117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254800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3104334" y="1252539"/>
            <a:ext cx="563500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5" y="1252539"/>
            <a:ext cx="833456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59312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1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2195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648161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6762195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21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409150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7835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0490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8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5" y="404664"/>
            <a:ext cx="8334670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5" y="1252836"/>
            <a:ext cx="8334670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sp>
        <p:nvSpPr>
          <p:cNvPr id="20" name="Rechthoek 19"/>
          <p:cNvSpPr/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68544" tIns="34272" rIns="68544" bIns="342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434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14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04664" y="6453336"/>
            <a:ext cx="381346" cy="404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nl-NL" sz="1200" b="1" smtClean="0">
                <a:solidFill>
                  <a:schemeClr val="bg1"/>
                </a:solidFill>
              </a:defRPr>
            </a:lvl1pPr>
          </a:lstStyle>
          <a:p>
            <a:fld id="{21272068-81DC-4C45-9305-5AD5E2019168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grpSp>
        <p:nvGrpSpPr>
          <p:cNvPr id="15" name="Grid" hidden="1"/>
          <p:cNvGrpSpPr/>
          <p:nvPr/>
        </p:nvGrpSpPr>
        <p:grpSpPr>
          <a:xfrm>
            <a:off x="0" y="0"/>
            <a:ext cx="9144000" cy="6858004"/>
            <a:chOff x="-2" y="-1"/>
            <a:chExt cx="9144000" cy="6858004"/>
          </a:xfrm>
        </p:grpSpPr>
        <p:sp>
          <p:nvSpPr>
            <p:cNvPr id="16" name="Rechthoek 15"/>
            <p:cNvSpPr/>
            <p:nvPr userDrawn="1"/>
          </p:nvSpPr>
          <p:spPr bwMode="auto">
            <a:xfrm>
              <a:off x="0" y="0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 rot="5400000">
              <a:off x="5512664" y="3226670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8481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>
              <a:off x="0" y="60486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  <p:sldLayoutId id="2147483671" r:id="rId13"/>
  </p:sldLayoutIdLst>
  <p:hf hdr="0" ftr="0"/>
  <p:txStyles>
    <p:titleStyle>
      <a:lvl1pPr algn="l" defTabSz="685434" rtl="0" eaLnBrk="1" latinLnBrk="0" hangingPunct="1">
        <a:spcBef>
          <a:spcPct val="0"/>
        </a:spcBef>
        <a:buNone/>
        <a:defRPr sz="36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1pPr>
      <a:lvl2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4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kern="1200" baseline="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6pPr>
      <a:lvl7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4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1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34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1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868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586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303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02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173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656184"/>
          </a:xfrm>
        </p:spPr>
        <p:txBody>
          <a:bodyPr/>
          <a:lstStyle/>
          <a:p>
            <a:pPr algn="ctr"/>
            <a:r>
              <a:rPr lang="en-US" sz="3600" dirty="0"/>
              <a:t>Providing </a:t>
            </a:r>
            <a:r>
              <a:rPr lang="en-US" sz="3600" dirty="0" err="1"/>
              <a:t>Personalised</a:t>
            </a:r>
            <a:r>
              <a:rPr lang="en-US" sz="3600" dirty="0"/>
              <a:t> Training Insights in Cycling for </a:t>
            </a:r>
            <a:br>
              <a:rPr lang="en-US" sz="3600" dirty="0"/>
            </a:br>
            <a:r>
              <a:rPr lang="en-US" sz="3600" dirty="0">
                <a:solidFill>
                  <a:srgbClr val="FCBD00"/>
                </a:solidFill>
              </a:rPr>
              <a:t>Team Jumbo Visma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889961" y="3933056"/>
            <a:ext cx="4042079" cy="393700"/>
          </a:xfrm>
        </p:spPr>
        <p:txBody>
          <a:bodyPr/>
          <a:lstStyle/>
          <a:p>
            <a:r>
              <a:rPr lang="en-US" dirty="0"/>
              <a:t>Arno Knobbe, Universiteit Leiden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444" y="5354880"/>
            <a:ext cx="1333452" cy="882432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3E0864B4-9CEA-2473-EADB-0308BB941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67745" y="5271919"/>
            <a:ext cx="100811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D06D-0744-8E44-AF41-A386AF1B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Rate and Pedal Power</a:t>
            </a:r>
          </a:p>
        </p:txBody>
      </p:sp>
      <p:pic>
        <p:nvPicPr>
          <p:cNvPr id="4" name="Afbeelding 20">
            <a:extLst>
              <a:ext uri="{FF2B5EF4-FFF2-40B4-BE49-F238E27FC236}">
                <a16:creationId xmlns:a16="http://schemas.microsoft.com/office/drawing/2014/main" id="{E6435303-98CC-F74D-8F1F-53D794CB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" y="1124744"/>
            <a:ext cx="5885969" cy="3895057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D3ABEA42-A783-6C18-22FC-D4647E12D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660" y="2636912"/>
            <a:ext cx="5635763" cy="3747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D4238-CF38-AF03-4F64-4749132F1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0728"/>
            <a:ext cx="3149570" cy="2193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2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35E5DD3-41E9-A290-0586-481F85485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013781" cy="525040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95A10-E1EC-FB4B-9877-3D943A6A9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Exponential, really?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0AB47-A7FD-764B-AD24-985B7D11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F59-D6FC-5047-B8EE-2B81AB70F1B7}" type="slidenum">
              <a:rPr lang="en-NL" smtClean="0"/>
              <a:t>11</a:t>
            </a:fld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278989-C31D-1A64-DBF9-765827F3561E}"/>
              </a:ext>
            </a:extLst>
          </p:cNvPr>
          <p:cNvSpPr/>
          <p:nvPr/>
        </p:nvSpPr>
        <p:spPr>
          <a:xfrm>
            <a:off x="1763688" y="1340768"/>
            <a:ext cx="3168352" cy="864096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EC63F0-048F-17EB-6F73-FA09E3EF1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7759302" cy="5083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6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1D1F-EAF1-5240-A335-18849391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Convolved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42A77-EE25-FC44-8FE4-A4EDEAFC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F59-D6FC-5047-B8EE-2B81AB70F1B7}" type="slidenum">
              <a:rPr lang="en-NL" smtClean="0"/>
              <a:t>12</a:t>
            </a:fld>
            <a:endParaRPr lang="en-NL"/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E4E9C70A-F471-EA40-B916-C32615727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177" y="1052736"/>
            <a:ext cx="6860191" cy="4562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6EB73E-0158-4644-B200-82B78D3B17B0}"/>
              </a:ext>
            </a:extLst>
          </p:cNvPr>
          <p:cNvSpPr txBox="1"/>
          <p:nvPr/>
        </p:nvSpPr>
        <p:spPr>
          <a:xfrm>
            <a:off x="1547664" y="5651272"/>
            <a:ext cx="6845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Adding contextual information (ride duration, altitude, …) </a:t>
            </a:r>
          </a:p>
          <a:p>
            <a:r>
              <a:rPr lang="en-US" sz="2000" dirty="0"/>
              <a:t>R</a:t>
            </a:r>
            <a:r>
              <a:rPr lang="en-US" sz="2000" baseline="30000" dirty="0"/>
              <a:t>2</a:t>
            </a:r>
            <a:r>
              <a:rPr lang="en-US" sz="2000" dirty="0"/>
              <a:t> = 0.854</a:t>
            </a:r>
          </a:p>
        </p:txBody>
      </p:sp>
      <p:sp>
        <p:nvSpPr>
          <p:cNvPr id="9" name="Tekstvak 16">
            <a:extLst>
              <a:ext uri="{FF2B5EF4-FFF2-40B4-BE49-F238E27FC236}">
                <a16:creationId xmlns:a16="http://schemas.microsoft.com/office/drawing/2014/main" id="{0B37B43C-6248-9C41-8893-3CCCCA741E82}"/>
              </a:ext>
            </a:extLst>
          </p:cNvPr>
          <p:cNvSpPr txBox="1"/>
          <p:nvPr/>
        </p:nvSpPr>
        <p:spPr>
          <a:xfrm>
            <a:off x="6346552" y="1268760"/>
            <a:ext cx="1537816" cy="4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R</a:t>
            </a:r>
            <a:r>
              <a:rPr lang="nl-NL" sz="1600" baseline="30000" dirty="0"/>
              <a:t>2</a:t>
            </a:r>
            <a:r>
              <a:rPr lang="nl-NL" sz="1600" dirty="0"/>
              <a:t> = 0.836</a:t>
            </a:r>
          </a:p>
        </p:txBody>
      </p:sp>
    </p:spTree>
    <p:extLst>
      <p:ext uri="{BB962C8B-B14F-4D97-AF65-F5344CB8AC3E}">
        <p14:creationId xmlns:p14="http://schemas.microsoft.com/office/powerpoint/2010/main" val="9496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1D1F-EAF1-5240-A335-18849391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Convolved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42A77-EE25-FC44-8FE4-A4EDEAFC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F59-D6FC-5047-B8EE-2B81AB70F1B7}" type="slidenum">
              <a:rPr lang="en-NL" smtClean="0"/>
              <a:t>13</a:t>
            </a:fld>
            <a:endParaRPr lang="en-NL"/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E4E9C70A-F471-EA40-B916-C32615727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177" y="1052736"/>
            <a:ext cx="6860191" cy="4562197"/>
          </a:xfrm>
          <a:prstGeom prst="rect">
            <a:avLst/>
          </a:prstGeom>
        </p:spPr>
      </p:pic>
      <p:sp>
        <p:nvSpPr>
          <p:cNvPr id="9" name="Tekstvak 16">
            <a:extLst>
              <a:ext uri="{FF2B5EF4-FFF2-40B4-BE49-F238E27FC236}">
                <a16:creationId xmlns:a16="http://schemas.microsoft.com/office/drawing/2014/main" id="{0B37B43C-6248-9C41-8893-3CCCCA741E82}"/>
              </a:ext>
            </a:extLst>
          </p:cNvPr>
          <p:cNvSpPr txBox="1"/>
          <p:nvPr/>
        </p:nvSpPr>
        <p:spPr>
          <a:xfrm>
            <a:off x="6346552" y="1268760"/>
            <a:ext cx="1537816" cy="4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R</a:t>
            </a:r>
            <a:r>
              <a:rPr lang="nl-NL" sz="1600" baseline="30000" dirty="0"/>
              <a:t>2</a:t>
            </a:r>
            <a:r>
              <a:rPr lang="nl-NL" sz="1600" dirty="0"/>
              <a:t> = 0.836</a:t>
            </a:r>
          </a:p>
        </p:txBody>
      </p:sp>
      <p:pic>
        <p:nvPicPr>
          <p:cNvPr id="3" name="Picture 2" descr="Figure 1 S-shaped time course of the HR performance curve. Calculation of intersection (turn) points is within defined regions of interest (ROI).">
            <a:extLst>
              <a:ext uri="{FF2B5EF4-FFF2-40B4-BE49-F238E27FC236}">
                <a16:creationId xmlns:a16="http://schemas.microsoft.com/office/drawing/2014/main" id="{C1DC04DB-DBFC-DE45-73CE-854EEBF38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5" y="3068960"/>
            <a:ext cx="3168353" cy="30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3">
            <a:extLst>
              <a:ext uri="{FF2B5EF4-FFF2-40B4-BE49-F238E27FC236}">
                <a16:creationId xmlns:a16="http://schemas.microsoft.com/office/drawing/2014/main" id="{54271FF4-637C-5B6B-5451-3F95D76189A5}"/>
              </a:ext>
            </a:extLst>
          </p:cNvPr>
          <p:cNvSpPr txBox="1"/>
          <p:nvPr/>
        </p:nvSpPr>
        <p:spPr>
          <a:xfrm>
            <a:off x="6444143" y="6187816"/>
            <a:ext cx="2662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P. </a:t>
            </a:r>
            <a:r>
              <a:rPr lang="nl-NL" sz="1100" dirty="0" err="1"/>
              <a:t>Hofmann</a:t>
            </a:r>
            <a:r>
              <a:rPr lang="nl-NL" sz="1100" dirty="0"/>
              <a:t> </a:t>
            </a:r>
            <a:r>
              <a:rPr lang="nl-NL" sz="1100" dirty="0" err="1"/>
              <a:t>and</a:t>
            </a:r>
            <a:r>
              <a:rPr lang="nl-NL" sz="1100" dirty="0"/>
              <a:t> R. </a:t>
            </a:r>
            <a:r>
              <a:rPr lang="nl-NL" sz="1100" dirty="0" err="1"/>
              <a:t>Pokan</a:t>
            </a:r>
            <a:r>
              <a:rPr lang="nl-NL" sz="1100" dirty="0"/>
              <a:t>, IJSPP, 2010</a:t>
            </a:r>
          </a:p>
        </p:txBody>
      </p:sp>
    </p:spTree>
    <p:extLst>
      <p:ext uri="{BB962C8B-B14F-4D97-AF65-F5344CB8AC3E}">
        <p14:creationId xmlns:p14="http://schemas.microsoft.com/office/powerpoint/2010/main" val="377050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6612B6A-A732-4BDA-BDDD-379ED03D7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63" y="1901209"/>
            <a:ext cx="6650389" cy="4480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43B655-A51E-4462-AACF-9EBD0053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Heart</a:t>
            </a:r>
            <a:r>
              <a:rPr lang="nl-NL" dirty="0"/>
              <a:t> </a:t>
            </a:r>
            <a:r>
              <a:rPr lang="nl-NL" dirty="0" err="1"/>
              <a:t>Rate</a:t>
            </a:r>
            <a:r>
              <a:rPr lang="nl-NL" dirty="0"/>
              <a:t> Performance Curve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CF55820-D62E-416B-9C4B-779140240004}"/>
              </a:ext>
            </a:extLst>
          </p:cNvPr>
          <p:cNvSpPr txBox="1"/>
          <p:nvPr/>
        </p:nvSpPr>
        <p:spPr>
          <a:xfrm>
            <a:off x="2195736" y="1635905"/>
            <a:ext cx="5175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 dirty="0"/>
              <a:t>1 </a:t>
            </a:r>
            <a:r>
              <a:rPr lang="nl-NL" sz="1350" dirty="0" err="1"/>
              <a:t>March</a:t>
            </a:r>
            <a:r>
              <a:rPr lang="nl-NL" sz="1350" dirty="0"/>
              <a:t> 2016 vs. 31 </a:t>
            </a:r>
            <a:r>
              <a:rPr lang="nl-NL" sz="1350" dirty="0" err="1"/>
              <a:t>March</a:t>
            </a:r>
            <a:r>
              <a:rPr lang="nl-NL" sz="1350" dirty="0"/>
              <a:t>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F0F09A-2429-CB4F-85FD-8104ACFC0B58}"/>
              </a:ext>
            </a:extLst>
          </p:cNvPr>
          <p:cNvSpPr txBox="1"/>
          <p:nvPr/>
        </p:nvSpPr>
        <p:spPr>
          <a:xfrm>
            <a:off x="827584" y="1024100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500" dirty="0"/>
              <a:t>Heart rate performance </a:t>
            </a:r>
            <a:r>
              <a:rPr lang="en-NL" sz="1500"/>
              <a:t>curves </a:t>
            </a:r>
            <a:r>
              <a:rPr lang="en-US" sz="1500" dirty="0"/>
              <a:t>can be determined per day</a:t>
            </a:r>
            <a:endParaRPr lang="en-NL" sz="15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571A926-0F4F-422D-AEA2-52A2D7CD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63" y="1901209"/>
            <a:ext cx="6650389" cy="44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4AFEF5-28AC-4037-9CFF-4DF54B8CF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75" y="1878645"/>
            <a:ext cx="6683885" cy="45026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43B655-A51E-4462-AACF-9EBD0053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Heart</a:t>
            </a:r>
            <a:r>
              <a:rPr lang="nl-NL" dirty="0"/>
              <a:t> </a:t>
            </a:r>
            <a:r>
              <a:rPr lang="nl-NL" dirty="0" err="1"/>
              <a:t>Rate</a:t>
            </a:r>
            <a:r>
              <a:rPr lang="nl-NL" dirty="0"/>
              <a:t> Performance Curve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CF55820-D62E-416B-9C4B-779140240004}"/>
              </a:ext>
            </a:extLst>
          </p:cNvPr>
          <p:cNvSpPr txBox="1"/>
          <p:nvPr/>
        </p:nvSpPr>
        <p:spPr>
          <a:xfrm>
            <a:off x="3851920" y="1628800"/>
            <a:ext cx="17772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 dirty="0" err="1"/>
              <a:t>March</a:t>
            </a:r>
            <a:r>
              <a:rPr lang="nl-NL" sz="1350" dirty="0"/>
              <a:t> 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B4FDC-226C-EB44-87B0-136C5D1A3E76}"/>
              </a:ext>
            </a:extLst>
          </p:cNvPr>
          <p:cNvSpPr txBox="1"/>
          <p:nvPr/>
        </p:nvSpPr>
        <p:spPr>
          <a:xfrm>
            <a:off x="827584" y="1024100"/>
            <a:ext cx="568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500" dirty="0"/>
              <a:t>Heart rate performance </a:t>
            </a:r>
            <a:r>
              <a:rPr lang="en-NL" sz="1500"/>
              <a:t>curves </a:t>
            </a:r>
            <a:r>
              <a:rPr lang="en-US" sz="1500" dirty="0"/>
              <a:t>can be determined per day</a:t>
            </a:r>
            <a:endParaRPr lang="en-NL" sz="1500" dirty="0"/>
          </a:p>
        </p:txBody>
      </p:sp>
    </p:spTree>
    <p:extLst>
      <p:ext uri="{BB962C8B-B14F-4D97-AF65-F5344CB8AC3E}">
        <p14:creationId xmlns:p14="http://schemas.microsoft.com/office/powerpoint/2010/main" val="4204146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03A3C50-3A3A-4B77-9384-04A68E8947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616" y="1861830"/>
            <a:ext cx="6708845" cy="45194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43B655-A51E-4462-AACF-9EBD0053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 Aerobic and Anaerobic Thresholds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91E5D0-DFEA-7343-8C04-D6F6189AC85D}"/>
              </a:ext>
            </a:extLst>
          </p:cNvPr>
          <p:cNvGrpSpPr/>
          <p:nvPr/>
        </p:nvGrpSpPr>
        <p:grpSpPr>
          <a:xfrm>
            <a:off x="1907703" y="2696870"/>
            <a:ext cx="4032449" cy="300082"/>
            <a:chOff x="1907703" y="2696870"/>
            <a:chExt cx="4032449" cy="300082"/>
          </a:xfrm>
        </p:grpSpPr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A6508BBB-C448-4502-BB22-FE193FA94191}"/>
                </a:ext>
              </a:extLst>
            </p:cNvPr>
            <p:cNvSpPr txBox="1"/>
            <p:nvPr/>
          </p:nvSpPr>
          <p:spPr>
            <a:xfrm>
              <a:off x="1907703" y="2696870"/>
              <a:ext cx="136815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H = 152 bpm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E1B1566-6066-A44E-9B97-32D322334382}"/>
                </a:ext>
              </a:extLst>
            </p:cNvPr>
            <p:cNvCxnSpPr>
              <a:cxnSpLocks/>
            </p:cNvCxnSpPr>
            <p:nvPr/>
          </p:nvCxnSpPr>
          <p:spPr>
            <a:xfrm>
              <a:off x="1907704" y="2996952"/>
              <a:ext cx="403244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CE8CB6-F7FE-F145-97D2-55FE3ADEF81C}"/>
              </a:ext>
            </a:extLst>
          </p:cNvPr>
          <p:cNvGrpSpPr/>
          <p:nvPr/>
        </p:nvGrpSpPr>
        <p:grpSpPr>
          <a:xfrm>
            <a:off x="5940152" y="2996952"/>
            <a:ext cx="1008112" cy="2736304"/>
            <a:chOff x="5940152" y="2996952"/>
            <a:chExt cx="1008112" cy="2736304"/>
          </a:xfrm>
        </p:grpSpPr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4D7A750D-FB18-4471-B971-DE3860A3340A}"/>
                </a:ext>
              </a:extLst>
            </p:cNvPr>
            <p:cNvSpPr txBox="1"/>
            <p:nvPr/>
          </p:nvSpPr>
          <p:spPr>
            <a:xfrm>
              <a:off x="5940152" y="5413762"/>
              <a:ext cx="100811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P = 381 W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BC5A8BF-9DB3-F444-BFAB-0ADD78749CFF}"/>
                </a:ext>
              </a:extLst>
            </p:cNvPr>
            <p:cNvCxnSpPr>
              <a:cxnSpLocks/>
            </p:cNvCxnSpPr>
            <p:nvPr/>
          </p:nvCxnSpPr>
          <p:spPr>
            <a:xfrm>
              <a:off x="5940152" y="2996952"/>
              <a:ext cx="0" cy="273630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3FDFD-EC93-4245-AD63-120519056351}"/>
              </a:ext>
            </a:extLst>
          </p:cNvPr>
          <p:cNvGrpSpPr/>
          <p:nvPr/>
        </p:nvGrpSpPr>
        <p:grpSpPr>
          <a:xfrm>
            <a:off x="3707904" y="3789040"/>
            <a:ext cx="2369713" cy="2016224"/>
            <a:chOff x="3707904" y="3789040"/>
            <a:chExt cx="2369713" cy="2016224"/>
          </a:xfrm>
        </p:grpSpPr>
        <p:sp>
          <p:nvSpPr>
            <p:cNvPr id="16" name="Tekstvak 11">
              <a:extLst>
                <a:ext uri="{FF2B5EF4-FFF2-40B4-BE49-F238E27FC236}">
                  <a16:creationId xmlns:a16="http://schemas.microsoft.com/office/drawing/2014/main" id="{6F99D3E1-21E1-AF42-80F2-494690F97E4B}"/>
                </a:ext>
              </a:extLst>
            </p:cNvPr>
            <p:cNvSpPr txBox="1"/>
            <p:nvPr/>
          </p:nvSpPr>
          <p:spPr>
            <a:xfrm>
              <a:off x="3707904" y="5406067"/>
              <a:ext cx="2369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dirty="0"/>
                <a:t>P = 225 W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7B064A-E6F8-0047-A5C1-6F6FE1FFFF95}"/>
                </a:ext>
              </a:extLst>
            </p:cNvPr>
            <p:cNvCxnSpPr>
              <a:cxnSpLocks/>
            </p:cNvCxnSpPr>
            <p:nvPr/>
          </p:nvCxnSpPr>
          <p:spPr>
            <a:xfrm>
              <a:off x="4355976" y="3789040"/>
              <a:ext cx="0" cy="201622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6ECF20-F43F-E94F-992F-45B54FF35C46}"/>
              </a:ext>
            </a:extLst>
          </p:cNvPr>
          <p:cNvGrpSpPr/>
          <p:nvPr/>
        </p:nvGrpSpPr>
        <p:grpSpPr>
          <a:xfrm>
            <a:off x="1907703" y="3487482"/>
            <a:ext cx="2448273" cy="301558"/>
            <a:chOff x="1907703" y="3487482"/>
            <a:chExt cx="2448273" cy="30155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8254D4-E79D-C74C-9EC8-9F6ABA4E0C9D}"/>
                </a:ext>
              </a:extLst>
            </p:cNvPr>
            <p:cNvCxnSpPr>
              <a:cxnSpLocks/>
            </p:cNvCxnSpPr>
            <p:nvPr/>
          </p:nvCxnSpPr>
          <p:spPr>
            <a:xfrm>
              <a:off x="1907703" y="3789040"/>
              <a:ext cx="2448273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kstvak 33">
              <a:extLst>
                <a:ext uri="{FF2B5EF4-FFF2-40B4-BE49-F238E27FC236}">
                  <a16:creationId xmlns:a16="http://schemas.microsoft.com/office/drawing/2014/main" id="{D3BE09A4-21C6-564A-B65E-4197E5C0306E}"/>
                </a:ext>
              </a:extLst>
            </p:cNvPr>
            <p:cNvSpPr txBox="1"/>
            <p:nvPr/>
          </p:nvSpPr>
          <p:spPr>
            <a:xfrm>
              <a:off x="1907703" y="3487482"/>
              <a:ext cx="136815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H = 122 bpm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D72E3F0-46B7-7A40-96C3-446075406DC0}"/>
              </a:ext>
            </a:extLst>
          </p:cNvPr>
          <p:cNvSpPr txBox="1"/>
          <p:nvPr/>
        </p:nvSpPr>
        <p:spPr>
          <a:xfrm>
            <a:off x="6214148" y="4509120"/>
            <a:ext cx="2810385" cy="73866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FTP = 380 W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determined by specific test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(95% of 20 min sustained power)</a:t>
            </a:r>
          </a:p>
        </p:txBody>
      </p:sp>
    </p:spTree>
    <p:extLst>
      <p:ext uri="{BB962C8B-B14F-4D97-AF65-F5344CB8AC3E}">
        <p14:creationId xmlns:p14="http://schemas.microsoft.com/office/powerpoint/2010/main" val="16674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3B655-A51E-4462-AACF-9EBD0053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Tracking </a:t>
            </a:r>
            <a:r>
              <a:rPr lang="nl-NL" dirty="0" err="1"/>
              <a:t>Thresholds</a:t>
            </a:r>
            <a:r>
              <a:rPr lang="nl-NL" dirty="0"/>
              <a:t> over Time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41DFC3-D55E-4C00-AB64-D7BECF25E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844824"/>
            <a:ext cx="4307186" cy="3456384"/>
          </a:xfrm>
          <a:prstGeom prst="rect">
            <a:avLst/>
          </a:prstGeom>
        </p:spPr>
      </p:pic>
      <p:pic>
        <p:nvPicPr>
          <p:cNvPr id="10" name="Afbeelding 8">
            <a:extLst>
              <a:ext uri="{FF2B5EF4-FFF2-40B4-BE49-F238E27FC236}">
                <a16:creationId xmlns:a16="http://schemas.microsoft.com/office/drawing/2014/main" id="{05970E29-D06B-454A-B84E-054500442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28860"/>
            <a:ext cx="4327080" cy="347234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A85C3B-FDB8-3943-BBA3-D8D541B9BD19}"/>
              </a:ext>
            </a:extLst>
          </p:cNvPr>
          <p:cNvCxnSpPr>
            <a:cxnSpLocks/>
          </p:cNvCxnSpPr>
          <p:nvPr/>
        </p:nvCxnSpPr>
        <p:spPr>
          <a:xfrm>
            <a:off x="8316416" y="2564904"/>
            <a:ext cx="0" cy="1296144"/>
          </a:xfrm>
          <a:prstGeom prst="line">
            <a:avLst/>
          </a:prstGeom>
          <a:ln w="28575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8CB1AE-AD44-E74F-A7B1-ED04B86DD17C}"/>
              </a:ext>
            </a:extLst>
          </p:cNvPr>
          <p:cNvCxnSpPr>
            <a:cxnSpLocks/>
          </p:cNvCxnSpPr>
          <p:nvPr/>
        </p:nvCxnSpPr>
        <p:spPr>
          <a:xfrm>
            <a:off x="4716016" y="3717032"/>
            <a:ext cx="3744416" cy="0"/>
          </a:xfrm>
          <a:prstGeom prst="line">
            <a:avLst/>
          </a:prstGeom>
          <a:ln w="1270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8B1885-A026-034F-AF31-80FC4A3B6630}"/>
              </a:ext>
            </a:extLst>
          </p:cNvPr>
          <p:cNvSpPr txBox="1"/>
          <p:nvPr/>
        </p:nvSpPr>
        <p:spPr>
          <a:xfrm>
            <a:off x="4697758" y="3728065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FTP = 380 W</a:t>
            </a:r>
          </a:p>
        </p:txBody>
      </p:sp>
    </p:spTree>
    <p:extLst>
      <p:ext uri="{BB962C8B-B14F-4D97-AF65-F5344CB8AC3E}">
        <p14:creationId xmlns:p14="http://schemas.microsoft.com/office/powerpoint/2010/main" val="364073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ur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87" y="1916832"/>
            <a:ext cx="3316110" cy="389460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120441" y="3612785"/>
            <a:ext cx="20461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78219" y="2836674"/>
            <a:ext cx="258955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Race Outcome for rider X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time lost/gained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race timing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stage suitability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tour suitability</a:t>
            </a:r>
          </a:p>
          <a:p>
            <a:pPr marL="285750" indent="-285750">
              <a:buFont typeface="Arial"/>
              <a:buChar char="•"/>
            </a:pPr>
            <a:r>
              <a:rPr lang="mr-IN" sz="1600" dirty="0">
                <a:latin typeface="Calibri"/>
                <a:cs typeface="Calibri"/>
              </a:rPr>
              <a:t>…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3778" y="3304404"/>
            <a:ext cx="4413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mr-IN" sz="2400" b="1" dirty="0"/>
              <a:t>…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45284" y="3301583"/>
            <a:ext cx="4413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mr-IN" sz="2400" b="1" dirty="0"/>
              <a:t>…</a:t>
            </a:r>
            <a:endParaRPr lang="en-US" sz="2400" b="1" dirty="0"/>
          </a:p>
        </p:txBody>
      </p:sp>
      <p:pic>
        <p:nvPicPr>
          <p:cNvPr id="12" name="Picture 4" descr="Primož Roglič in Tadej Pogačar sta novi Bojan Križaj / Tour de France 2020">
            <a:extLst>
              <a:ext uri="{FF2B5EF4-FFF2-40B4-BE49-F238E27FC236}">
                <a16:creationId xmlns:a16="http://schemas.microsoft.com/office/drawing/2014/main" id="{C3E9B946-13D7-BE43-9211-1717A5A4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4627552"/>
            <a:ext cx="3779912" cy="22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97C56-16C9-A443-9A3D-9B36B241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Race Outcome Prediction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03D70-5643-44B1-5E84-241405BD7ABE}"/>
              </a:ext>
            </a:extLst>
          </p:cNvPr>
          <p:cNvSpPr txBox="1"/>
          <p:nvPr/>
        </p:nvSpPr>
        <p:spPr>
          <a:xfrm>
            <a:off x="1979712" y="980728"/>
            <a:ext cx="561662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b="1" dirty="0"/>
              <a:t>Time series regression in professional road cycling</a:t>
            </a:r>
            <a:r>
              <a:rPr lang="en-GB" sz="1600" dirty="0"/>
              <a:t>, </a:t>
            </a:r>
          </a:p>
          <a:p>
            <a:pPr marL="0" indent="0">
              <a:buNone/>
            </a:pPr>
            <a:r>
              <a:rPr lang="en-GB" sz="1600" dirty="0"/>
              <a:t>de Leeuw et al., Discovery Science 2020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9475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07049-65C1-6849-B5F3-E4F49AD8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Cycling Analytics Pipeline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C89BFF-170C-4E47-BB7C-F9AACF24C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85" t="9845" r="11184" b="36625"/>
          <a:stretch/>
        </p:blipFill>
        <p:spPr>
          <a:xfrm>
            <a:off x="1118458" y="3068960"/>
            <a:ext cx="6907083" cy="324036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5E939-983E-8F45-B8A6-B0B854F2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88339"/>
            <a:ext cx="3312493" cy="226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5D0D5D-84BF-2B4E-9A10-C178C7750A53}"/>
              </a:ext>
            </a:extLst>
          </p:cNvPr>
          <p:cNvGrpSpPr/>
          <p:nvPr/>
        </p:nvGrpSpPr>
        <p:grpSpPr>
          <a:xfrm>
            <a:off x="5292080" y="1866562"/>
            <a:ext cx="3343516" cy="2969302"/>
            <a:chOff x="5292080" y="1126903"/>
            <a:chExt cx="3343516" cy="2969302"/>
          </a:xfrm>
        </p:grpSpPr>
        <p:pic>
          <p:nvPicPr>
            <p:cNvPr id="7" name="Content Placeholder 12">
              <a:extLst>
                <a:ext uri="{FF2B5EF4-FFF2-40B4-BE49-F238E27FC236}">
                  <a16:creationId xmlns:a16="http://schemas.microsoft.com/office/drawing/2014/main" id="{074C84D0-F1FF-824D-8BC8-3597B1408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5292080" y="1588568"/>
              <a:ext cx="3343516" cy="2507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30D3B3-7614-3647-B938-B844675C935E}"/>
                </a:ext>
              </a:extLst>
            </p:cNvPr>
            <p:cNvSpPr txBox="1"/>
            <p:nvPr/>
          </p:nvSpPr>
          <p:spPr>
            <a:xfrm>
              <a:off x="5684485" y="1126903"/>
              <a:ext cx="2558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Lovere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– Ponte di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Legno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6:20:32 (35.6 km/h), 10.3 s quicker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92DDF9-BD2B-85F0-8719-07EE44C13665}"/>
              </a:ext>
            </a:extLst>
          </p:cNvPr>
          <p:cNvSpPr txBox="1"/>
          <p:nvPr/>
        </p:nvSpPr>
        <p:spPr>
          <a:xfrm>
            <a:off x="3932501" y="3883114"/>
            <a:ext cx="88036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NL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Power/</a:t>
            </a:r>
            <a:br>
              <a:rPr lang="en-NL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NL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Rate</a:t>
            </a:r>
          </a:p>
          <a:p>
            <a:pPr algn="ctr"/>
            <a:r>
              <a:rPr lang="en-NL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70879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87D8D6FA-1578-AE46-A65F-DC4D6C950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5" y="1844824"/>
            <a:ext cx="8334670" cy="3816424"/>
          </a:xfrm>
        </p:spPr>
        <p:txBody>
          <a:bodyPr>
            <a:normAutofit/>
          </a:bodyPr>
          <a:lstStyle/>
          <a:p>
            <a:r>
              <a:rPr lang="en-US" sz="2400" dirty="0"/>
              <a:t> Maximal test</a:t>
            </a:r>
          </a:p>
          <a:p>
            <a:pPr lvl="1"/>
            <a:r>
              <a:rPr lang="en-US" sz="2200" dirty="0"/>
              <a:t>infrequent (handful per season), snapshot</a:t>
            </a:r>
          </a:p>
          <a:p>
            <a:pPr lvl="1"/>
            <a:r>
              <a:rPr lang="en-US" sz="2200" dirty="0"/>
              <a:t>disturbing</a:t>
            </a:r>
          </a:p>
          <a:p>
            <a:endParaRPr lang="en-US" sz="1500" dirty="0"/>
          </a:p>
          <a:p>
            <a:r>
              <a:rPr lang="en-US" sz="2400" b="1" dirty="0"/>
              <a:t> Towards daily fitness assessment in the field</a:t>
            </a:r>
          </a:p>
          <a:p>
            <a:pPr marL="0" indent="0">
              <a:buNone/>
            </a:pPr>
            <a:endParaRPr lang="en-GB" sz="2400" dirty="0"/>
          </a:p>
          <a:p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C374-1E8C-5963-F419-C37B62EF87E8}"/>
              </a:ext>
            </a:extLst>
          </p:cNvPr>
          <p:cNvSpPr txBox="1"/>
          <p:nvPr/>
        </p:nvSpPr>
        <p:spPr>
          <a:xfrm>
            <a:off x="683568" y="548680"/>
            <a:ext cx="792088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Exploiting sensor data in professional road cycling: Personalized data-driven approach for frequent fitness monitoring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Leeuw et al., 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Mining and Knowledge Discovery 37 (3), 2023</a:t>
            </a:r>
            <a:endParaRPr lang="en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5" y="1252836"/>
            <a:ext cx="8334670" cy="5128492"/>
          </a:xfrm>
        </p:spPr>
        <p:txBody>
          <a:bodyPr>
            <a:normAutofit/>
          </a:bodyPr>
          <a:lstStyle/>
          <a:p>
            <a:r>
              <a:rPr lang="en-US" sz="2000" dirty="0"/>
              <a:t> 2 million data points</a:t>
            </a:r>
          </a:p>
          <a:p>
            <a:r>
              <a:rPr lang="en-US" sz="2000" dirty="0"/>
              <a:t> Lower speeds at larger descents (negative slopes)</a:t>
            </a:r>
          </a:p>
          <a:p>
            <a:r>
              <a:rPr lang="en-US" sz="2000" dirty="0"/>
              <a:t> Confidence intervals: avg. speed plus or minus stand. dev. speed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D7E79E-5535-41F1-AD23-26D953D0E3C7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76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b="1" dirty="0">
                <a:latin typeface="+mn-lt"/>
              </a:rPr>
              <a:t>Climb-</a:t>
            </a:r>
            <a:r>
              <a:rPr lang="nl-NL" b="1" dirty="0" err="1">
                <a:latin typeface="+mn-lt"/>
              </a:rPr>
              <a:t>Descent</a:t>
            </a:r>
            <a:r>
              <a:rPr lang="nl-NL" b="1" dirty="0">
                <a:latin typeface="+mn-lt"/>
              </a:rPr>
              <a:t> Model</a:t>
            </a:r>
            <a:endParaRPr lang="en-NL" b="1" dirty="0">
              <a:latin typeface="+mn-lt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FAF3AAF-8F7F-4C2E-8A49-0E37ED775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880"/>
            <a:ext cx="3807283" cy="28435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FB5A85A-3A5A-8CD1-EB94-97672C7AD5B1}"/>
              </a:ext>
            </a:extLst>
          </p:cNvPr>
          <p:cNvSpPr/>
          <p:nvPr/>
        </p:nvSpPr>
        <p:spPr>
          <a:xfrm>
            <a:off x="611560" y="3068960"/>
            <a:ext cx="720080" cy="1010061"/>
          </a:xfrm>
          <a:prstGeom prst="ellipse">
            <a:avLst/>
          </a:prstGeom>
          <a:ln w="1905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34F061-C7DC-7348-4F21-6B5E28F2AEFC}"/>
              </a:ext>
            </a:extLst>
          </p:cNvPr>
          <p:cNvGrpSpPr/>
          <p:nvPr/>
        </p:nvGrpSpPr>
        <p:grpSpPr>
          <a:xfrm>
            <a:off x="3563888" y="3861048"/>
            <a:ext cx="2952328" cy="2535088"/>
            <a:chOff x="382037" y="3140968"/>
            <a:chExt cx="4261971" cy="3183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F4A90B-4931-1AD7-BE7C-DBE074B25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37" y="3140968"/>
              <a:ext cx="4261971" cy="31831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E26ABE-58C7-42DF-77EB-810EB84F2685}"/>
                </a:ext>
              </a:extLst>
            </p:cNvPr>
            <p:cNvSpPr txBox="1"/>
            <p:nvPr/>
          </p:nvSpPr>
          <p:spPr>
            <a:xfrm>
              <a:off x="1835696" y="3212976"/>
              <a:ext cx="13581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Distance Profile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63ABD7-2400-26B3-E4AA-876B4E8A7880}"/>
              </a:ext>
            </a:extLst>
          </p:cNvPr>
          <p:cNvGrpSpPr/>
          <p:nvPr/>
        </p:nvGrpSpPr>
        <p:grpSpPr>
          <a:xfrm>
            <a:off x="6294333" y="3910367"/>
            <a:ext cx="2712090" cy="2477741"/>
            <a:chOff x="4716016" y="3212976"/>
            <a:chExt cx="3915165" cy="3111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D5A018-23D6-FB7D-A0F8-650B0A0C6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27" r="7846"/>
            <a:stretch/>
          </p:blipFill>
          <p:spPr>
            <a:xfrm>
              <a:off x="4716016" y="3421625"/>
              <a:ext cx="3915165" cy="290250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4566F7-8596-2FB8-D289-D8A2DC5D6BDD}"/>
                </a:ext>
              </a:extLst>
            </p:cNvPr>
            <p:cNvSpPr txBox="1"/>
            <p:nvPr/>
          </p:nvSpPr>
          <p:spPr>
            <a:xfrm>
              <a:off x="6365567" y="3212976"/>
              <a:ext cx="10833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85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A491-02A4-8C4D-86D1-94804B9C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Model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8D92D6-DEC5-F446-9CA7-81BD50A3B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496300" cy="1511374"/>
          </a:xfrm>
        </p:spPr>
        <p:txBody>
          <a:bodyPr/>
          <a:lstStyle/>
          <a:p>
            <a:r>
              <a:rPr lang="en-GB" dirty="0"/>
              <a:t>Linear regression model based on constructed features</a:t>
            </a:r>
          </a:p>
          <a:p>
            <a:r>
              <a:rPr lang="en-GB" dirty="0"/>
              <a:t>Derived features capture nature of the stage profile, specifically the last 0…30 minutes</a:t>
            </a:r>
          </a:p>
        </p:txBody>
      </p:sp>
      <p:pic>
        <p:nvPicPr>
          <p:cNvPr id="3" name="Picture 2" descr="Stage%20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96" y="2867744"/>
            <a:ext cx="5486400" cy="3657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9F7033-1D4F-274E-8BAC-35F10C9DE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492896"/>
            <a:ext cx="5224673" cy="28821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640044" y="3242252"/>
            <a:ext cx="799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Verdana"/>
                <a:cs typeface="Verdana"/>
              </a:rPr>
              <a:t>10-20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280004" y="3242253"/>
            <a:ext cx="799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Verdana"/>
                <a:cs typeface="Verdana"/>
              </a:rPr>
              <a:t>20-30</a:t>
            </a:r>
          </a:p>
        </p:txBody>
      </p:sp>
    </p:spTree>
    <p:extLst>
      <p:ext uri="{BB962C8B-B14F-4D97-AF65-F5344CB8AC3E}">
        <p14:creationId xmlns:p14="http://schemas.microsoft.com/office/powerpoint/2010/main" val="1202031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8DF768-2A71-CF4C-969C-0C5C35EFE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t="23909" b="3524"/>
          <a:stretch/>
        </p:blipFill>
        <p:spPr>
          <a:xfrm>
            <a:off x="0" y="0"/>
            <a:ext cx="9165292" cy="6453336"/>
          </a:xfrm>
          <a:prstGeom prst="rect">
            <a:avLst/>
          </a:prstGeom>
        </p:spPr>
      </p:pic>
      <p:pic>
        <p:nvPicPr>
          <p:cNvPr id="10" name="Picture 9" descr="Screenshot 2019-09-13 at 11.46.02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" t="1340" r="418" b="1613"/>
          <a:stretch/>
        </p:blipFill>
        <p:spPr>
          <a:xfrm>
            <a:off x="1516497" y="1188371"/>
            <a:ext cx="5802784" cy="2335942"/>
          </a:xfrm>
          <a:prstGeom prst="rect">
            <a:avLst/>
          </a:prstGeom>
        </p:spPr>
      </p:pic>
      <p:pic>
        <p:nvPicPr>
          <p:cNvPr id="11" name="Picture 10" descr="Screenshot 2019-09-13 at 11.47.52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" t="899" r="515" b="968"/>
          <a:stretch/>
        </p:blipFill>
        <p:spPr>
          <a:xfrm>
            <a:off x="1504660" y="3789040"/>
            <a:ext cx="5845224" cy="2376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61030"/>
          </a:xfrm>
        </p:spPr>
        <p:txBody>
          <a:bodyPr/>
          <a:lstStyle/>
          <a:p>
            <a:r>
              <a:rPr lang="en-US" dirty="0"/>
              <a:t>Tour de France ‘predictions’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4328" y="5576171"/>
            <a:ext cx="1641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stage shortened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9569" y="299695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0 s</a:t>
            </a:r>
          </a:p>
        </p:txBody>
      </p:sp>
    </p:spTree>
    <p:extLst>
      <p:ext uri="{BB962C8B-B14F-4D97-AF65-F5344CB8AC3E}">
        <p14:creationId xmlns:p14="http://schemas.microsoft.com/office/powerpoint/2010/main" val="26137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2683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7D44-E6EE-F34E-8A00-DE8A29284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Rate and Exertion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AD290-3C32-B145-913B-2A93E78E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04" y="1700808"/>
            <a:ext cx="5538192" cy="3692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BEC48-74DE-0B42-8C4B-3F0D6D45F70A}"/>
              </a:ext>
            </a:extLst>
          </p:cNvPr>
          <p:cNvSpPr txBox="1"/>
          <p:nvPr/>
        </p:nvSpPr>
        <p:spPr>
          <a:xfrm>
            <a:off x="5514528" y="5157192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heart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9A8B5-1DB8-204A-832B-E28E19A1BB55}"/>
              </a:ext>
            </a:extLst>
          </p:cNvPr>
          <p:cNvSpPr txBox="1"/>
          <p:nvPr/>
        </p:nvSpPr>
        <p:spPr>
          <a:xfrm>
            <a:off x="2843808" y="3464347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oxygen debt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E0F55-EE60-CC41-B736-D21FEEF2989F}"/>
              </a:ext>
            </a:extLst>
          </p:cNvPr>
          <p:cNvSpPr txBox="1"/>
          <p:nvPr/>
        </p:nvSpPr>
        <p:spPr>
          <a:xfrm>
            <a:off x="1043608" y="3098577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exercise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CB7ED-252C-AB43-AEFA-3F1A050A4989}"/>
              </a:ext>
            </a:extLst>
          </p:cNvPr>
          <p:cNvSpPr txBox="1"/>
          <p:nvPr/>
        </p:nvSpPr>
        <p:spPr>
          <a:xfrm>
            <a:off x="1061240" y="3962673"/>
            <a:ext cx="105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altitude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AAE401-FF6D-4E46-8978-830DA082F638}"/>
              </a:ext>
            </a:extLst>
          </p:cNvPr>
          <p:cNvSpPr txBox="1"/>
          <p:nvPr/>
        </p:nvSpPr>
        <p:spPr>
          <a:xfrm>
            <a:off x="3328126" y="2467611"/>
            <a:ext cx="962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fatigue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B480C-00E2-9542-95F9-F5CFD286835B}"/>
              </a:ext>
            </a:extLst>
          </p:cNvPr>
          <p:cNvSpPr txBox="1"/>
          <p:nvPr/>
        </p:nvSpPr>
        <p:spPr>
          <a:xfrm>
            <a:off x="3392246" y="4344754"/>
            <a:ext cx="833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stress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E045AB-0C0C-FD48-82C8-1F85DF1F5CC6}"/>
              </a:ext>
            </a:extLst>
          </p:cNvPr>
          <p:cNvCxnSpPr>
            <a:stCxn id="7" idx="3"/>
            <a:endCxn id="6" idx="1"/>
          </p:cNvCxnSpPr>
          <p:nvPr/>
        </p:nvCxnSpPr>
        <p:spPr>
          <a:xfrm>
            <a:off x="2137177" y="3298632"/>
            <a:ext cx="706631" cy="36577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7C9EE8-65B5-C34D-AA26-AC85681B91DA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2101911" y="3664402"/>
            <a:ext cx="741897" cy="498326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86CD7D-889D-2149-9A06-480F62387FD4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394232" y="3664402"/>
            <a:ext cx="654496" cy="42696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553DBB-49D5-6441-9C7E-ECE56F75E2E6}"/>
              </a:ext>
            </a:extLst>
          </p:cNvPr>
          <p:cNvCxnSpPr>
            <a:cxnSpLocks/>
          </p:cNvCxnSpPr>
          <p:nvPr/>
        </p:nvCxnSpPr>
        <p:spPr>
          <a:xfrm>
            <a:off x="4274150" y="2675424"/>
            <a:ext cx="759645" cy="582084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F332F2-D2BD-1244-A1CD-A511764A959F}"/>
              </a:ext>
            </a:extLst>
          </p:cNvPr>
          <p:cNvCxnSpPr>
            <a:stCxn id="10" idx="3"/>
          </p:cNvCxnSpPr>
          <p:nvPr/>
        </p:nvCxnSpPr>
        <p:spPr>
          <a:xfrm flipV="1">
            <a:off x="4226129" y="4209091"/>
            <a:ext cx="857815" cy="335718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240349-5D9F-6C4A-A06E-059CF35AD106}"/>
              </a:ext>
            </a:extLst>
          </p:cNvPr>
          <p:cNvCxnSpPr/>
          <p:nvPr/>
        </p:nvCxnSpPr>
        <p:spPr>
          <a:xfrm flipV="1">
            <a:off x="4226129" y="4517269"/>
            <a:ext cx="993943" cy="63992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9DFF3D6-C6F3-4A41-A346-8EC9470C2142}"/>
              </a:ext>
            </a:extLst>
          </p:cNvPr>
          <p:cNvSpPr txBox="1"/>
          <p:nvPr/>
        </p:nvSpPr>
        <p:spPr>
          <a:xfrm>
            <a:off x="3767734" y="4970785"/>
            <a:ext cx="391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5760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D06D-0744-8E44-AF41-A386AF1B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Rate and Pedal Power</a:t>
            </a:r>
          </a:p>
        </p:txBody>
      </p:sp>
      <p:pic>
        <p:nvPicPr>
          <p:cNvPr id="4" name="Afbeelding 20">
            <a:extLst>
              <a:ext uri="{FF2B5EF4-FFF2-40B4-BE49-F238E27FC236}">
                <a16:creationId xmlns:a16="http://schemas.microsoft.com/office/drawing/2014/main" id="{E6435303-98CC-F74D-8F1F-53D794CB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41" y="1052736"/>
            <a:ext cx="8130599" cy="53804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B16EC3-516C-2B44-AD72-E4BDD0AA6F5B}"/>
              </a:ext>
            </a:extLst>
          </p:cNvPr>
          <p:cNvGrpSpPr/>
          <p:nvPr/>
        </p:nvGrpSpPr>
        <p:grpSpPr>
          <a:xfrm>
            <a:off x="4435590" y="3094887"/>
            <a:ext cx="3808818" cy="1440160"/>
            <a:chOff x="3491880" y="2348880"/>
            <a:chExt cx="2304256" cy="1440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331523-4DB5-2F47-B9E9-6142F5F1B938}"/>
                </a:ext>
              </a:extLst>
            </p:cNvPr>
            <p:cNvSpPr/>
            <p:nvPr/>
          </p:nvSpPr>
          <p:spPr>
            <a:xfrm>
              <a:off x="3491880" y="2780928"/>
              <a:ext cx="2304256" cy="1008112"/>
            </a:xfrm>
            <a:prstGeom prst="ellipse">
              <a:avLst/>
            </a:prstGeom>
            <a:ln w="19050">
              <a:prstDash val="das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77FB16-8D8C-394B-A1D4-039A706AAA26}"/>
                </a:ext>
              </a:extLst>
            </p:cNvPr>
            <p:cNvSpPr txBox="1"/>
            <p:nvPr/>
          </p:nvSpPr>
          <p:spPr>
            <a:xfrm>
              <a:off x="3779912" y="2348880"/>
              <a:ext cx="18886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momentary power spikes</a:t>
              </a:r>
            </a:p>
            <a:p>
              <a:pPr algn="ctr"/>
              <a:r>
                <a:rPr lang="en-US" sz="1200" dirty="0"/>
                <a:t>heart rate hardly affected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0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AF2E770-64BB-A348-B1AB-C49F4176A0D0}"/>
              </a:ext>
            </a:extLst>
          </p:cNvPr>
          <p:cNvSpPr txBox="1"/>
          <p:nvPr/>
        </p:nvSpPr>
        <p:spPr>
          <a:xfrm>
            <a:off x="5757010" y="5954007"/>
            <a:ext cx="27655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L" sz="1050" dirty="0"/>
              <a:t>pedal power convoluted with Gaussian 𝜎 = 10 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C61C35-8F68-1940-9198-96B2AA8F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L" sz="3600" dirty="0"/>
              <a:t>Heart Rate and </a:t>
            </a:r>
            <a:r>
              <a:rPr lang="en-NL" sz="3600"/>
              <a:t>Pedal Power</a:t>
            </a:r>
            <a:endParaRPr lang="en-NL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A9012C-4994-4C4C-91EA-CA16081C4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689621"/>
            <a:ext cx="7846156" cy="2289560"/>
          </a:xfr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B912387-5EB6-BA4F-B36C-8B59E2C3D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285177"/>
            <a:ext cx="7886700" cy="21479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B44D407-8546-7946-8456-C9BB550007D2}"/>
              </a:ext>
            </a:extLst>
          </p:cNvPr>
          <p:cNvGrpSpPr/>
          <p:nvPr/>
        </p:nvGrpSpPr>
        <p:grpSpPr>
          <a:xfrm>
            <a:off x="3104823" y="5484501"/>
            <a:ext cx="5931673" cy="1256867"/>
            <a:chOff x="2973787" y="5236006"/>
            <a:chExt cx="5931673" cy="125686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339897A-6174-114C-95CA-3EC8CFA22B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73787" y="5298369"/>
              <a:ext cx="5931673" cy="1194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552723-AA5E-D64B-BD85-20A8CAD9FA8B}"/>
                </a:ext>
              </a:extLst>
            </p:cNvPr>
            <p:cNvSpPr txBox="1"/>
            <p:nvPr/>
          </p:nvSpPr>
          <p:spPr>
            <a:xfrm>
              <a:off x="4577338" y="5236006"/>
              <a:ext cx="39962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200" dirty="0"/>
                <a:t>Giro d’Italia 2017, stage 9: </a:t>
              </a:r>
              <a:r>
                <a:rPr lang="en-GB" sz="1200" dirty="0" err="1"/>
                <a:t>Montenero</a:t>
              </a:r>
              <a:r>
                <a:rPr lang="en-GB" sz="1200" dirty="0"/>
                <a:t> di Bisaccia › </a:t>
              </a:r>
              <a:r>
                <a:rPr lang="en-GB" sz="1200" dirty="0" err="1"/>
                <a:t>Blockhaus</a:t>
              </a:r>
              <a:endParaRPr lang="en-NL" sz="12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A6765CC-562F-B34E-99E5-FB6699C589BA}"/>
              </a:ext>
            </a:extLst>
          </p:cNvPr>
          <p:cNvSpPr txBox="1"/>
          <p:nvPr/>
        </p:nvSpPr>
        <p:spPr>
          <a:xfrm>
            <a:off x="7354957" y="3373342"/>
            <a:ext cx="12186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050" dirty="0"/>
              <a:t>225 minutes (3:45)</a:t>
            </a:r>
          </a:p>
        </p:txBody>
      </p:sp>
    </p:spTree>
    <p:extLst>
      <p:ext uri="{BB962C8B-B14F-4D97-AF65-F5344CB8AC3E}">
        <p14:creationId xmlns:p14="http://schemas.microsoft.com/office/powerpoint/2010/main" val="358819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FF36-86EC-2843-AF09-ACC70908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L" sz="3200" dirty="0"/>
              <a:t>Heart Rate and Pedal Power</a:t>
            </a:r>
            <a:br>
              <a:rPr lang="en-NL" sz="3200" dirty="0"/>
            </a:br>
            <a:r>
              <a:rPr lang="en-NL" sz="2400" dirty="0"/>
              <a:t>smoothed with Gaussian</a:t>
            </a:r>
            <a:endParaRPr lang="en-NL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B13E0A-882A-E644-A6EC-2E5DBFB33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68482"/>
            <a:ext cx="7886700" cy="4605069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F7F473-607C-3D49-93A9-2553F2064467}"/>
              </a:ext>
            </a:extLst>
          </p:cNvPr>
          <p:cNvGrpSpPr/>
          <p:nvPr/>
        </p:nvGrpSpPr>
        <p:grpSpPr>
          <a:xfrm>
            <a:off x="3181350" y="1893004"/>
            <a:ext cx="2901950" cy="3575050"/>
            <a:chOff x="3181350" y="2101850"/>
            <a:chExt cx="2901950" cy="35750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E7F7DE-4CED-9540-B529-393ECC94AE6E}"/>
                </a:ext>
              </a:extLst>
            </p:cNvPr>
            <p:cNvCxnSpPr/>
            <p:nvPr/>
          </p:nvCxnSpPr>
          <p:spPr>
            <a:xfrm>
              <a:off x="4108450" y="21018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49D390D-8185-5041-A24E-90BEA97235D8}"/>
                </a:ext>
              </a:extLst>
            </p:cNvPr>
            <p:cNvCxnSpPr>
              <a:cxnSpLocks/>
            </p:cNvCxnSpPr>
            <p:nvPr/>
          </p:nvCxnSpPr>
          <p:spPr>
            <a:xfrm>
              <a:off x="4565650" y="2844800"/>
              <a:ext cx="0" cy="234950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95DB18E-25C5-6E4F-8DAB-26E89B5505F5}"/>
                </a:ext>
              </a:extLst>
            </p:cNvPr>
            <p:cNvCxnSpPr/>
            <p:nvPr/>
          </p:nvCxnSpPr>
          <p:spPr>
            <a:xfrm>
              <a:off x="4781550" y="22161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5F4E969-207D-E843-9C70-2EF4CD5B0457}"/>
                </a:ext>
              </a:extLst>
            </p:cNvPr>
            <p:cNvCxnSpPr/>
            <p:nvPr/>
          </p:nvCxnSpPr>
          <p:spPr>
            <a:xfrm>
              <a:off x="6083300" y="22542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F5FEE8-4519-0746-8643-F27B4EE5CBC8}"/>
                </a:ext>
              </a:extLst>
            </p:cNvPr>
            <p:cNvCxnSpPr/>
            <p:nvPr/>
          </p:nvCxnSpPr>
          <p:spPr>
            <a:xfrm>
              <a:off x="3543300" y="27622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148AC6-3453-EC43-B59A-3D30A1DA8514}"/>
                </a:ext>
              </a:extLst>
            </p:cNvPr>
            <p:cNvCxnSpPr>
              <a:cxnSpLocks/>
            </p:cNvCxnSpPr>
            <p:nvPr/>
          </p:nvCxnSpPr>
          <p:spPr>
            <a:xfrm>
              <a:off x="3181350" y="2254250"/>
              <a:ext cx="0" cy="28892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D6489F-59DA-EC4D-B8C2-EA58FBF05255}"/>
                </a:ext>
              </a:extLst>
            </p:cNvPr>
            <p:cNvCxnSpPr/>
            <p:nvPr/>
          </p:nvCxnSpPr>
          <p:spPr>
            <a:xfrm>
              <a:off x="5060950" y="28765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97B878-5A28-564E-8310-A9AC2586F80C}"/>
              </a:ext>
            </a:extLst>
          </p:cNvPr>
          <p:cNvSpPr txBox="1"/>
          <p:nvPr/>
        </p:nvSpPr>
        <p:spPr>
          <a:xfrm>
            <a:off x="7101325" y="6073551"/>
            <a:ext cx="1452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20 minutes detail</a:t>
            </a:r>
          </a:p>
        </p:txBody>
      </p:sp>
    </p:spTree>
    <p:extLst>
      <p:ext uri="{BB962C8B-B14F-4D97-AF65-F5344CB8AC3E}">
        <p14:creationId xmlns:p14="http://schemas.microsoft.com/office/powerpoint/2010/main" val="34359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1F3B-4335-CA46-A645-F1A5AB23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Exponential Decay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94C82E-CA4D-DD41-8966-7097B6A4F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5856" y="2092328"/>
            <a:ext cx="2232248" cy="472576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0A7483-3CD3-1948-BED4-6C360BEFEFC0}"/>
              </a:ext>
            </a:extLst>
          </p:cNvPr>
          <p:cNvSpPr txBox="1">
            <a:spLocks/>
          </p:cNvSpPr>
          <p:nvPr/>
        </p:nvSpPr>
        <p:spPr>
          <a:xfrm>
            <a:off x="628650" y="1289785"/>
            <a:ext cx="8443788" cy="5380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Rationale: the influence of past events deminishes exponentially</a:t>
            </a:r>
          </a:p>
          <a:p>
            <a:endParaRPr lang="en-NL" dirty="0"/>
          </a:p>
          <a:p>
            <a:r>
              <a:rPr lang="en-NL" dirty="0"/>
              <a:t>Exponential time constant tau is mean life time (= lag)</a:t>
            </a:r>
          </a:p>
          <a:p>
            <a:pPr lvl="1"/>
            <a:r>
              <a:rPr lang="en-NL"/>
              <a:t>athlete-specific</a:t>
            </a:r>
            <a:endParaRPr lang="en-US" dirty="0"/>
          </a:p>
          <a:p>
            <a:pPr lvl="1"/>
            <a:r>
              <a:rPr lang="el-GR" dirty="0"/>
              <a:t>τ</a:t>
            </a:r>
            <a:r>
              <a:rPr lang="en-US" dirty="0"/>
              <a:t> = 30…50 s</a:t>
            </a:r>
            <a:endParaRPr lang="en-NL" dirty="0"/>
          </a:p>
          <a:p>
            <a:endParaRPr lang="en-NL" dirty="0"/>
          </a:p>
          <a:p>
            <a:pPr lvl="1"/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43D6B-2A9D-5F4F-809B-C8C8C94E5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7" y="3217082"/>
            <a:ext cx="4278494" cy="320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54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FF36-86EC-2843-AF09-ACC70908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L" sz="3200" dirty="0"/>
              <a:t>Heart Rate and Pedal Power</a:t>
            </a:r>
            <a:br>
              <a:rPr lang="en-NL" sz="3200" dirty="0"/>
            </a:br>
            <a:r>
              <a:rPr lang="en-NL" sz="2400" dirty="0"/>
              <a:t>smoothed with Gaussian</a:t>
            </a:r>
            <a:endParaRPr lang="en-NL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B13E0A-882A-E644-A6EC-2E5DBFB33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60235"/>
            <a:ext cx="7886700" cy="4605069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F7F473-607C-3D49-93A9-2553F2064467}"/>
              </a:ext>
            </a:extLst>
          </p:cNvPr>
          <p:cNvGrpSpPr/>
          <p:nvPr/>
        </p:nvGrpSpPr>
        <p:grpSpPr>
          <a:xfrm>
            <a:off x="3181350" y="1984757"/>
            <a:ext cx="2901950" cy="3575050"/>
            <a:chOff x="3181350" y="2101850"/>
            <a:chExt cx="2901950" cy="35750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E7F7DE-4CED-9540-B529-393ECC94AE6E}"/>
                </a:ext>
              </a:extLst>
            </p:cNvPr>
            <p:cNvCxnSpPr/>
            <p:nvPr/>
          </p:nvCxnSpPr>
          <p:spPr>
            <a:xfrm>
              <a:off x="4108450" y="21018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49D390D-8185-5041-A24E-90BEA97235D8}"/>
                </a:ext>
              </a:extLst>
            </p:cNvPr>
            <p:cNvCxnSpPr>
              <a:cxnSpLocks/>
            </p:cNvCxnSpPr>
            <p:nvPr/>
          </p:nvCxnSpPr>
          <p:spPr>
            <a:xfrm>
              <a:off x="4565650" y="2844800"/>
              <a:ext cx="0" cy="234950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95DB18E-25C5-6E4F-8DAB-26E89B5505F5}"/>
                </a:ext>
              </a:extLst>
            </p:cNvPr>
            <p:cNvCxnSpPr/>
            <p:nvPr/>
          </p:nvCxnSpPr>
          <p:spPr>
            <a:xfrm>
              <a:off x="4781550" y="22161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5F4E969-207D-E843-9C70-2EF4CD5B0457}"/>
                </a:ext>
              </a:extLst>
            </p:cNvPr>
            <p:cNvCxnSpPr/>
            <p:nvPr/>
          </p:nvCxnSpPr>
          <p:spPr>
            <a:xfrm>
              <a:off x="6083300" y="22542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F5FEE8-4519-0746-8643-F27B4EE5CBC8}"/>
                </a:ext>
              </a:extLst>
            </p:cNvPr>
            <p:cNvCxnSpPr/>
            <p:nvPr/>
          </p:nvCxnSpPr>
          <p:spPr>
            <a:xfrm>
              <a:off x="3543300" y="27622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148AC6-3453-EC43-B59A-3D30A1DA8514}"/>
                </a:ext>
              </a:extLst>
            </p:cNvPr>
            <p:cNvCxnSpPr>
              <a:cxnSpLocks/>
            </p:cNvCxnSpPr>
            <p:nvPr/>
          </p:nvCxnSpPr>
          <p:spPr>
            <a:xfrm>
              <a:off x="3181350" y="2254250"/>
              <a:ext cx="0" cy="28892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D6489F-59DA-EC4D-B8C2-EA58FBF05255}"/>
                </a:ext>
              </a:extLst>
            </p:cNvPr>
            <p:cNvCxnSpPr/>
            <p:nvPr/>
          </p:nvCxnSpPr>
          <p:spPr>
            <a:xfrm>
              <a:off x="5060950" y="2876550"/>
              <a:ext cx="0" cy="28003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9422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FF36-86EC-2843-AF09-ACC70908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sz="3600" dirty="0"/>
              <a:t>Heart Rate and Pedal Power</a:t>
            </a:r>
            <a:br>
              <a:rPr lang="en-NL" sz="3600"/>
            </a:br>
            <a:r>
              <a:rPr lang="en-US" sz="2700" dirty="0"/>
              <a:t>convolution with exponential kernel</a:t>
            </a:r>
            <a:endParaRPr lang="en-NL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B13E0A-882A-E644-A6EC-2E5DBFB33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619" y="3920797"/>
            <a:ext cx="7915545" cy="2227210"/>
          </a:xfr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DF32D8F-F4D4-5A43-BE2D-5D0088019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62" y="1496330"/>
            <a:ext cx="8045138" cy="23603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3AB09C-FD6B-FE47-9034-84B192ECB46F}"/>
              </a:ext>
            </a:extLst>
          </p:cNvPr>
          <p:cNvGrpSpPr/>
          <p:nvPr/>
        </p:nvGrpSpPr>
        <p:grpSpPr>
          <a:xfrm>
            <a:off x="3181350" y="1938969"/>
            <a:ext cx="2901950" cy="3295650"/>
            <a:chOff x="3181350" y="2101850"/>
            <a:chExt cx="2901950" cy="32956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6FA425-420F-9A4C-AA14-B0D285F20535}"/>
                </a:ext>
              </a:extLst>
            </p:cNvPr>
            <p:cNvCxnSpPr>
              <a:cxnSpLocks/>
            </p:cNvCxnSpPr>
            <p:nvPr/>
          </p:nvCxnSpPr>
          <p:spPr>
            <a:xfrm>
              <a:off x="4108450" y="2101850"/>
              <a:ext cx="0" cy="245110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1FA68B5-8933-A449-A35C-620723E192B9}"/>
                </a:ext>
              </a:extLst>
            </p:cNvPr>
            <p:cNvCxnSpPr>
              <a:cxnSpLocks/>
            </p:cNvCxnSpPr>
            <p:nvPr/>
          </p:nvCxnSpPr>
          <p:spPr>
            <a:xfrm>
              <a:off x="4565650" y="2844800"/>
              <a:ext cx="0" cy="243840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F277B0-9908-1945-AE91-235F0C6859BF}"/>
                </a:ext>
              </a:extLst>
            </p:cNvPr>
            <p:cNvCxnSpPr>
              <a:cxnSpLocks/>
            </p:cNvCxnSpPr>
            <p:nvPr/>
          </p:nvCxnSpPr>
          <p:spPr>
            <a:xfrm>
              <a:off x="4781550" y="2216150"/>
              <a:ext cx="0" cy="26860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7E988D-8F54-6C4D-ACEA-0C1200D160A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300" y="2254250"/>
              <a:ext cx="0" cy="24574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2501B2-AEF4-A844-88AA-2F28FDCF53E8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0" y="2762250"/>
              <a:ext cx="0" cy="25209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FE6DC3-47CA-9741-8F10-4ADFDEE00FD6}"/>
                </a:ext>
              </a:extLst>
            </p:cNvPr>
            <p:cNvCxnSpPr>
              <a:cxnSpLocks/>
            </p:cNvCxnSpPr>
            <p:nvPr/>
          </p:nvCxnSpPr>
          <p:spPr>
            <a:xfrm>
              <a:off x="3181350" y="2254250"/>
              <a:ext cx="0" cy="269240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CD46AE-40D7-5344-8D2D-46BD58D36AEC}"/>
                </a:ext>
              </a:extLst>
            </p:cNvPr>
            <p:cNvCxnSpPr>
              <a:cxnSpLocks/>
            </p:cNvCxnSpPr>
            <p:nvPr/>
          </p:nvCxnSpPr>
          <p:spPr>
            <a:xfrm>
              <a:off x="5060950" y="2876550"/>
              <a:ext cx="0" cy="2520950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4BEB55-C100-0444-BAA1-FA7C0CA3CB6D}"/>
              </a:ext>
            </a:extLst>
          </p:cNvPr>
          <p:cNvSpPr txBox="1"/>
          <p:nvPr/>
        </p:nvSpPr>
        <p:spPr>
          <a:xfrm>
            <a:off x="7884368" y="4037002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τ</a:t>
            </a:r>
            <a:r>
              <a:rPr lang="en-US" sz="2000" dirty="0"/>
              <a:t> = 37 s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249122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36d63a4da31875ea29082eccb515d26e27f8161"/>
</p:tagLst>
</file>

<file path=ppt/theme/theme1.xml><?xml version="1.0" encoding="utf-8"?>
<a:theme xmlns:a="http://schemas.openxmlformats.org/drawingml/2006/main" name="4-3-windows-en-met-slidenr">
  <a:themeElements>
    <a:clrScheme name="Aangepast 28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prstDash val="solid"/>
          <a:tailEnd type="none"/>
        </a:ln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>
        <a:ln>
          <a:prstDash val="dash"/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4-3-windows-en-met-slidenr</Template>
  <TotalTime>5303</TotalTime>
  <Words>496</Words>
  <Application>Microsoft Office PowerPoint</Application>
  <PresentationFormat>Affichage à l'écran (4:3)</PresentationFormat>
  <Paragraphs>103</Paragraphs>
  <Slides>23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4-3-windows-en-met-slidenr</vt:lpstr>
      <vt:lpstr>Providing Personalised Training Insights in Cycling for  Team Jumbo Visma</vt:lpstr>
      <vt:lpstr>Présentation PowerPoint</vt:lpstr>
      <vt:lpstr>Heart Rate and Exertion</vt:lpstr>
      <vt:lpstr>Heart Rate and Pedal Power</vt:lpstr>
      <vt:lpstr>Heart Rate and Pedal Power</vt:lpstr>
      <vt:lpstr>Heart Rate and Pedal Power smoothed with Gaussian</vt:lpstr>
      <vt:lpstr>Exponential Decay</vt:lpstr>
      <vt:lpstr>Heart Rate and Pedal Power smoothed with Gaussian</vt:lpstr>
      <vt:lpstr>Heart Rate and Pedal Power convolution with exponential kernel</vt:lpstr>
      <vt:lpstr>Heart Rate and Pedal Power</vt:lpstr>
      <vt:lpstr>Exponential, really?</vt:lpstr>
      <vt:lpstr>Convolved Power</vt:lpstr>
      <vt:lpstr>Convolved Power</vt:lpstr>
      <vt:lpstr>Heart Rate Performance Curve </vt:lpstr>
      <vt:lpstr>Heart Rate Performance Curve </vt:lpstr>
      <vt:lpstr>Determine Aerobic and Anaerobic Thresholds</vt:lpstr>
      <vt:lpstr>Tracking Thresholds over Time</vt:lpstr>
      <vt:lpstr>Relative Race Outcome Prediction</vt:lpstr>
      <vt:lpstr>Cycling Analytics Pipeline</vt:lpstr>
      <vt:lpstr>Présentation PowerPoint</vt:lpstr>
      <vt:lpstr>Prediction Model</vt:lpstr>
      <vt:lpstr>Tour de France ‘predictions’</vt:lpstr>
      <vt:lpstr>Questions?</vt:lpstr>
    </vt:vector>
  </TitlesOfParts>
  <Company>Universiteit Leiden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Science and the Leiden Marathon</dc:title>
  <dc:creator>Leeuw, A. de</dc:creator>
  <cp:lastModifiedBy>Arno Knobbe</cp:lastModifiedBy>
  <cp:revision>344</cp:revision>
  <cp:lastPrinted>2018-02-15T16:27:31Z</cp:lastPrinted>
  <dcterms:created xsi:type="dcterms:W3CDTF">2018-02-13T14:07:45Z</dcterms:created>
  <dcterms:modified xsi:type="dcterms:W3CDTF">2023-06-29T12:04:24Z</dcterms:modified>
</cp:coreProperties>
</file>